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56" r:id="rId2"/>
    <p:sldId id="292" r:id="rId3"/>
    <p:sldId id="257" r:id="rId4"/>
    <p:sldId id="293" r:id="rId5"/>
    <p:sldId id="259" r:id="rId6"/>
    <p:sldId id="260" r:id="rId7"/>
    <p:sldId id="261" r:id="rId8"/>
    <p:sldId id="262" r:id="rId9"/>
    <p:sldId id="265" r:id="rId10"/>
    <p:sldId id="266" r:id="rId11"/>
    <p:sldId id="263" r:id="rId12"/>
    <p:sldId id="267" r:id="rId13"/>
    <p:sldId id="277" r:id="rId14"/>
    <p:sldId id="278" r:id="rId15"/>
    <p:sldId id="279" r:id="rId16"/>
    <p:sldId id="274" r:id="rId17"/>
    <p:sldId id="288" r:id="rId18"/>
    <p:sldId id="270" r:id="rId19"/>
    <p:sldId id="272" r:id="rId20"/>
    <p:sldId id="289" r:id="rId21"/>
    <p:sldId id="290" r:id="rId22"/>
    <p:sldId id="273" r:id="rId23"/>
    <p:sldId id="280" r:id="rId24"/>
    <p:sldId id="284" r:id="rId25"/>
    <p:sldId id="285" r:id="rId26"/>
    <p:sldId id="286" r:id="rId27"/>
    <p:sldId id="276" r:id="rId28"/>
    <p:sldId id="283" r:id="rId29"/>
    <p:sldId id="291" r:id="rId30"/>
    <p:sldId id="29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83D78-BCD5-470D-8BF7-EEE08AD9EDC6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B3263-5C58-444C-9A56-CFB6947625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01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Predicted better than</a:t>
            </a:r>
            <a:r>
              <a:rPr lang="en-US" baseline="0" dirty="0"/>
              <a:t> EF, E/e’, CVP, Na, GFR, BNP, FAC, HVD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B3263-5C58-444C-9A56-CFB6947625C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600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2B12-FD17-46FF-A258-1BC8D1FF3099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A93DCBB-10C6-49B9-8709-9E6F705E24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2B12-FD17-46FF-A258-1BC8D1FF3099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DCBB-10C6-49B9-8709-9E6F705E24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2B12-FD17-46FF-A258-1BC8D1FF3099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DCBB-10C6-49B9-8709-9E6F705E24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2B12-FD17-46FF-A258-1BC8D1FF3099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DCBB-10C6-49B9-8709-9E6F705E24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2B12-FD17-46FF-A258-1BC8D1FF3099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DCBB-10C6-49B9-8709-9E6F705E24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2B12-FD17-46FF-A258-1BC8D1FF3099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DCBB-10C6-49B9-8709-9E6F705E24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2B12-FD17-46FF-A258-1BC8D1FF3099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DCBB-10C6-49B9-8709-9E6F705E24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2B12-FD17-46FF-A258-1BC8D1FF3099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DCBB-10C6-49B9-8709-9E6F705E24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2B12-FD17-46FF-A258-1BC8D1FF3099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DCBB-10C6-49B9-8709-9E6F705E24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2B12-FD17-46FF-A258-1BC8D1FF3099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DCBB-10C6-49B9-8709-9E6F705E24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12B12-FD17-46FF-A258-1BC8D1FF3099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3DCBB-10C6-49B9-8709-9E6F705E24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0812B12-FD17-46FF-A258-1BC8D1FF3099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A93DCBB-10C6-49B9-8709-9E6F705E24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Korbin haycock, md, facep, rdms, rdcs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Renal Doppler in Acute Care</a:t>
            </a:r>
          </a:p>
        </p:txBody>
      </p:sp>
    </p:spTree>
    <p:extLst>
      <p:ext uri="{BB962C8B-B14F-4D97-AF65-F5344CB8AC3E}">
        <p14:creationId xmlns:p14="http://schemas.microsoft.com/office/powerpoint/2010/main" val="1254791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D04C1-B85F-469F-9BB7-FE9C6050B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of interest?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E76C6-72FF-4A13-BAFF-B8231A67E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1387850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are the components of the intra-renal Doppler pattern, and what do they mean?</a:t>
            </a:r>
          </a:p>
          <a:p>
            <a:r>
              <a:rPr lang="en-US" sz="2800" dirty="0"/>
              <a:t>What is the physiological origin and basis of the intra-renal arterial and venous wave forms?</a:t>
            </a:r>
          </a:p>
          <a:p>
            <a:r>
              <a:rPr lang="en-US" sz="2800" dirty="0"/>
              <a:t>How can we apply (or not apply) the intra-renal Doppler to the patient in acute care?</a:t>
            </a:r>
          </a:p>
        </p:txBody>
      </p:sp>
    </p:spTree>
    <p:extLst>
      <p:ext uri="{BB962C8B-B14F-4D97-AF65-F5344CB8AC3E}">
        <p14:creationId xmlns:p14="http://schemas.microsoft.com/office/powerpoint/2010/main" val="2602253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Intra-renal Doppler Tracing</a:t>
            </a:r>
          </a:p>
        </p:txBody>
      </p:sp>
      <p:pic>
        <p:nvPicPr>
          <p:cNvPr id="3" name="RRI CFD1 (2)">
            <a:hlinkClick r:id="" action="ppaction://media"/>
            <a:extLst>
              <a:ext uri="{FF2B5EF4-FFF2-40B4-BE49-F238E27FC236}">
                <a16:creationId xmlns:a16="http://schemas.microsoft.com/office/drawing/2014/main" id="{C2E17C34-35AB-440F-BF1F-26C29B8E06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828800"/>
            <a:ext cx="6454775" cy="484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8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acquire the intra-renal Doppler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83644"/>
            <a:ext cx="42672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061" y="2483644"/>
            <a:ext cx="4045887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1809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Acquisition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phased array or curvilinear probe</a:t>
            </a:r>
          </a:p>
          <a:p>
            <a:r>
              <a:rPr lang="en-US" dirty="0"/>
              <a:t>Optimize color gain</a:t>
            </a:r>
          </a:p>
          <a:p>
            <a:r>
              <a:rPr lang="en-US" dirty="0"/>
              <a:t>Nyquist limit adjusted to 8-20 cm/sec for CFD</a:t>
            </a:r>
          </a:p>
          <a:p>
            <a:r>
              <a:rPr lang="en-US" dirty="0"/>
              <a:t>Gate the PW Doppler on the interlobar vessels</a:t>
            </a:r>
          </a:p>
          <a:p>
            <a:r>
              <a:rPr lang="en-US" dirty="0"/>
              <a:t>Adjust Nyquist limit on PW Doppler to maximize scale tracing without aliasing</a:t>
            </a:r>
          </a:p>
          <a:p>
            <a:r>
              <a:rPr lang="en-US" dirty="0"/>
              <a:t>For Renal Resistive Index: get upper pole, mid renal, and lower pole tracing for an average RRI if possible</a:t>
            </a:r>
          </a:p>
        </p:txBody>
      </p:sp>
    </p:spTree>
    <p:extLst>
      <p:ext uri="{BB962C8B-B14F-4D97-AF65-F5344CB8AC3E}">
        <p14:creationId xmlns:p14="http://schemas.microsoft.com/office/powerpoint/2010/main" val="78819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Renal resistive index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Resistive Index = Systolic peak velocity – End Diastolic Velocity/ Systolic peak velocity</a:t>
            </a:r>
          </a:p>
          <a:p>
            <a:r>
              <a:rPr lang="en-US" dirty="0"/>
              <a:t>The kidneys are high flow organs with vascular beds with a low RI</a:t>
            </a:r>
          </a:p>
          <a:p>
            <a:r>
              <a:rPr lang="en-US" dirty="0"/>
              <a:t>Normal RRI is &lt;0.60 and abnormal is &gt;0.70</a:t>
            </a:r>
          </a:p>
          <a:p>
            <a:r>
              <a:rPr lang="en-US" dirty="0"/>
              <a:t>Diastolic flows are more important to perfusion than systolic peak flows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27" y="5104174"/>
            <a:ext cx="115887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578" y="4985111"/>
            <a:ext cx="12382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865" y="5478824"/>
            <a:ext cx="7016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675" y="5448011"/>
            <a:ext cx="1146175" cy="3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35"/>
          <a:stretch/>
        </p:blipFill>
        <p:spPr bwMode="auto">
          <a:xfrm>
            <a:off x="3810000" y="4552005"/>
            <a:ext cx="4953000" cy="1822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248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Determines the RRI?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O’Neill, 2014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384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RRI=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752600" y="2700010"/>
            <a:ext cx="1143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24891" y="2263032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SPV-EDV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91591" y="270001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SPV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89" y="3380509"/>
            <a:ext cx="115887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506682" y="3460325"/>
            <a:ext cx="484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1-</a:t>
            </a:r>
          </a:p>
        </p:txBody>
      </p:sp>
      <p:cxnSp>
        <p:nvCxnSpPr>
          <p:cNvPr id="17" name="Straight Connector 16"/>
          <p:cNvCxnSpPr>
            <a:stCxn id="15" idx="3"/>
          </p:cNvCxnSpPr>
          <p:nvPr/>
        </p:nvCxnSpPr>
        <p:spPr>
          <a:xfrm>
            <a:off x="1991591" y="3691158"/>
            <a:ext cx="52300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905000" y="3327051"/>
            <a:ext cx="685800" cy="374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EDV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05000" y="369115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SPV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01798" y="4913602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Distance Traveled /Time = Velocity </a:t>
            </a:r>
          </a:p>
        </p:txBody>
      </p:sp>
      <p:sp>
        <p:nvSpPr>
          <p:cNvPr id="27" name="Flowchart: Direct Access Storage 26"/>
          <p:cNvSpPr/>
          <p:nvPr/>
        </p:nvSpPr>
        <p:spPr>
          <a:xfrm rot="10800000">
            <a:off x="5021839" y="3327051"/>
            <a:ext cx="2150918" cy="762000"/>
          </a:xfrm>
          <a:prstGeom prst="flowChartMagneticDrum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5816308" y="3726948"/>
            <a:ext cx="132484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TextBox 1023"/>
          <p:cNvSpPr txBox="1"/>
          <p:nvPr/>
        </p:nvSpPr>
        <p:spPr>
          <a:xfrm>
            <a:off x="6608618" y="2263032"/>
            <a:ext cx="1361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Flow=dP/R</a:t>
            </a:r>
          </a:p>
        </p:txBody>
      </p:sp>
      <p:sp>
        <p:nvSpPr>
          <p:cNvPr id="1025" name="TextBox 1024"/>
          <p:cNvSpPr txBox="1"/>
          <p:nvPr/>
        </p:nvSpPr>
        <p:spPr>
          <a:xfrm>
            <a:off x="3496541" y="2263032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Flow=Volume/Time</a:t>
            </a:r>
          </a:p>
        </p:txBody>
      </p:sp>
      <p:sp>
        <p:nvSpPr>
          <p:cNvPr id="1030" name="TextBox 1029"/>
          <p:cNvSpPr txBox="1"/>
          <p:nvPr/>
        </p:nvSpPr>
        <p:spPr>
          <a:xfrm>
            <a:off x="5918488" y="2263032"/>
            <a:ext cx="357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&amp;</a:t>
            </a:r>
          </a:p>
        </p:txBody>
      </p:sp>
      <p:sp>
        <p:nvSpPr>
          <p:cNvPr id="1031" name="TextBox 1030"/>
          <p:cNvSpPr txBox="1"/>
          <p:nvPr/>
        </p:nvSpPr>
        <p:spPr>
          <a:xfrm>
            <a:off x="4904941" y="2776954"/>
            <a:ext cx="2384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Volume/Time=dP/R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01797" y="43434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 * Distance traveled/Time = dP/R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67200" y="5747266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Velocity =</a:t>
            </a:r>
          </a:p>
        </p:txBody>
      </p:sp>
      <p:cxnSp>
        <p:nvCxnSpPr>
          <p:cNvPr id="12" name="Straight Connector 11"/>
          <p:cNvCxnSpPr>
            <a:stCxn id="8" idx="3"/>
          </p:cNvCxnSpPr>
          <p:nvPr/>
        </p:nvCxnSpPr>
        <p:spPr>
          <a:xfrm>
            <a:off x="5715000" y="5931932"/>
            <a:ext cx="1295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957883" y="5495698"/>
            <a:ext cx="520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24970" y="5931932"/>
            <a:ext cx="107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 * LA</a:t>
            </a:r>
          </a:p>
        </p:txBody>
      </p:sp>
    </p:spTree>
    <p:extLst>
      <p:ext uri="{BB962C8B-B14F-4D97-AF65-F5344CB8AC3E}">
        <p14:creationId xmlns:p14="http://schemas.microsoft.com/office/powerpoint/2010/main" val="4250383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Determines the RRI?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O’Neill, 2014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384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RRI=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752600" y="2700010"/>
            <a:ext cx="1143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24891" y="2263032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SPV-EDV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91591" y="270001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SPV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89" y="3380509"/>
            <a:ext cx="115887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506682" y="3460325"/>
            <a:ext cx="484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1-</a:t>
            </a:r>
          </a:p>
        </p:txBody>
      </p:sp>
      <p:cxnSp>
        <p:nvCxnSpPr>
          <p:cNvPr id="17" name="Straight Connector 16"/>
          <p:cNvCxnSpPr>
            <a:stCxn id="15" idx="3"/>
          </p:cNvCxnSpPr>
          <p:nvPr/>
        </p:nvCxnSpPr>
        <p:spPr>
          <a:xfrm>
            <a:off x="1991591" y="3691158"/>
            <a:ext cx="52300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905000" y="3327051"/>
            <a:ext cx="685800" cy="374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EDV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05000" y="369115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4626" y="4419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Velocity =</a:t>
            </a:r>
          </a:p>
        </p:txBody>
      </p:sp>
      <p:cxnSp>
        <p:nvCxnSpPr>
          <p:cNvPr id="12" name="Straight Connector 11"/>
          <p:cNvCxnSpPr>
            <a:stCxn id="8" idx="3"/>
          </p:cNvCxnSpPr>
          <p:nvPr/>
        </p:nvCxnSpPr>
        <p:spPr>
          <a:xfrm>
            <a:off x="1862426" y="4604266"/>
            <a:ext cx="1295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237508" y="4174959"/>
            <a:ext cx="520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0201" y="4604266"/>
            <a:ext cx="107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 * LA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873" y="2327741"/>
            <a:ext cx="115887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691" y="2376952"/>
            <a:ext cx="6461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>
            <a:stCxn id="1027" idx="3"/>
          </p:cNvCxnSpPr>
          <p:nvPr/>
        </p:nvCxnSpPr>
        <p:spPr>
          <a:xfrm>
            <a:off x="5829804" y="2700009"/>
            <a:ext cx="201879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391" y="2257002"/>
            <a:ext cx="11271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801" y="3072278"/>
            <a:ext cx="11271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Straight Connector 24"/>
          <p:cNvCxnSpPr/>
          <p:nvPr/>
        </p:nvCxnSpPr>
        <p:spPr>
          <a:xfrm>
            <a:off x="6096000" y="2263032"/>
            <a:ext cx="109403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233318" y="1882032"/>
            <a:ext cx="81940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P1-P0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725" y="2700008"/>
            <a:ext cx="8905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34" name="Straight Connector 1033"/>
          <p:cNvCxnSpPr/>
          <p:nvPr/>
        </p:nvCxnSpPr>
        <p:spPr>
          <a:xfrm>
            <a:off x="6096000" y="3072278"/>
            <a:ext cx="109403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Straight Arrow Connector 1039"/>
          <p:cNvCxnSpPr/>
          <p:nvPr/>
        </p:nvCxnSpPr>
        <p:spPr>
          <a:xfrm flipH="1">
            <a:off x="7543800" y="1882032"/>
            <a:ext cx="685800" cy="37497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818" y="1635175"/>
            <a:ext cx="74453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48" name="Straight Arrow Connector 1047"/>
          <p:cNvCxnSpPr/>
          <p:nvPr/>
        </p:nvCxnSpPr>
        <p:spPr>
          <a:xfrm flipH="1" flipV="1">
            <a:off x="7543800" y="3072278"/>
            <a:ext cx="665018" cy="30823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2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891" y="3207988"/>
            <a:ext cx="7381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3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873" y="3875823"/>
            <a:ext cx="115887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691" y="3921990"/>
            <a:ext cx="6461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56" name="Straight Connector 1055"/>
          <p:cNvCxnSpPr>
            <a:stCxn id="1054" idx="3"/>
          </p:cNvCxnSpPr>
          <p:nvPr/>
        </p:nvCxnSpPr>
        <p:spPr>
          <a:xfrm flipV="1">
            <a:off x="5829804" y="4245046"/>
            <a:ext cx="96014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0" name="TextBox 1059"/>
          <p:cNvSpPr txBox="1"/>
          <p:nvPr/>
        </p:nvSpPr>
        <p:spPr>
          <a:xfrm>
            <a:off x="6962294" y="4063425"/>
            <a:ext cx="45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  <p:cxnSp>
        <p:nvCxnSpPr>
          <p:cNvPr id="1062" name="Straight Connector 1061"/>
          <p:cNvCxnSpPr>
            <a:stCxn id="1060" idx="3"/>
          </p:cNvCxnSpPr>
          <p:nvPr/>
        </p:nvCxnSpPr>
        <p:spPr>
          <a:xfrm>
            <a:off x="7417782" y="4248091"/>
            <a:ext cx="115320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4" name="TextBox 1063"/>
          <p:cNvSpPr txBox="1"/>
          <p:nvPr/>
        </p:nvSpPr>
        <p:spPr>
          <a:xfrm>
            <a:off x="5879053" y="3893721"/>
            <a:ext cx="960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Pd-P0</a:t>
            </a:r>
          </a:p>
        </p:txBody>
      </p:sp>
      <p:sp>
        <p:nvSpPr>
          <p:cNvPr id="1066" name="TextBox 1065"/>
          <p:cNvSpPr txBox="1"/>
          <p:nvPr/>
        </p:nvSpPr>
        <p:spPr>
          <a:xfrm>
            <a:off x="5871367" y="4290353"/>
            <a:ext cx="81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Ps-P0</a:t>
            </a:r>
          </a:p>
        </p:txBody>
      </p:sp>
      <p:sp>
        <p:nvSpPr>
          <p:cNvPr id="1067" name="TextBox 1066"/>
          <p:cNvSpPr txBox="1"/>
          <p:nvPr/>
        </p:nvSpPr>
        <p:spPr>
          <a:xfrm>
            <a:off x="7696200" y="387582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LAs</a:t>
            </a:r>
          </a:p>
        </p:txBody>
      </p:sp>
      <p:sp>
        <p:nvSpPr>
          <p:cNvPr id="1069" name="TextBox 1068"/>
          <p:cNvSpPr txBox="1"/>
          <p:nvPr/>
        </p:nvSpPr>
        <p:spPr>
          <a:xfrm>
            <a:off x="7696200" y="4299651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LAd</a:t>
            </a:r>
          </a:p>
        </p:txBody>
      </p:sp>
    </p:spTree>
    <p:extLst>
      <p:ext uri="{BB962C8B-B14F-4D97-AF65-F5344CB8AC3E}">
        <p14:creationId xmlns:p14="http://schemas.microsoft.com/office/powerpoint/2010/main" val="588288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Determines the RRI?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O’Neill, 2014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 determinates of the RRI:</a:t>
            </a:r>
          </a:p>
          <a:p>
            <a:pPr lvl="1"/>
            <a:r>
              <a:rPr lang="en-US" dirty="0"/>
              <a:t>1) Ratio of diastolic to systolic blood pressure</a:t>
            </a:r>
          </a:p>
          <a:p>
            <a:pPr lvl="2"/>
            <a:r>
              <a:rPr lang="en-US" dirty="0"/>
              <a:t>Inverse of pulse pressure</a:t>
            </a:r>
          </a:p>
          <a:p>
            <a:pPr lvl="1"/>
            <a:r>
              <a:rPr lang="en-US" dirty="0"/>
              <a:t>2) P0</a:t>
            </a:r>
          </a:p>
          <a:p>
            <a:pPr lvl="2"/>
            <a:r>
              <a:rPr lang="en-US" dirty="0"/>
              <a:t>Interstitial pressure + Venous back pressure</a:t>
            </a:r>
          </a:p>
          <a:p>
            <a:pPr lvl="3"/>
            <a:r>
              <a:rPr lang="en-US" dirty="0"/>
              <a:t>The renal capillary wedge pressure</a:t>
            </a:r>
          </a:p>
          <a:p>
            <a:pPr lvl="1"/>
            <a:r>
              <a:rPr lang="en-US" dirty="0"/>
              <a:t>3) Ratio of Lumen area in systole and diastole</a:t>
            </a:r>
          </a:p>
          <a:p>
            <a:pPr lvl="2"/>
            <a:r>
              <a:rPr lang="en-US" dirty="0"/>
              <a:t>This is a function of vascular compliance</a:t>
            </a:r>
          </a:p>
        </p:txBody>
      </p:sp>
      <p:pic>
        <p:nvPicPr>
          <p:cNvPr id="1053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0"/>
            <a:ext cx="115887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418" y="2342525"/>
            <a:ext cx="6461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56" name="Straight Connector 1055"/>
          <p:cNvCxnSpPr>
            <a:stCxn id="1054" idx="3"/>
          </p:cNvCxnSpPr>
          <p:nvPr/>
        </p:nvCxnSpPr>
        <p:spPr>
          <a:xfrm flipV="1">
            <a:off x="2091531" y="2665581"/>
            <a:ext cx="96014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0" name="TextBox 1059"/>
          <p:cNvSpPr txBox="1"/>
          <p:nvPr/>
        </p:nvSpPr>
        <p:spPr>
          <a:xfrm>
            <a:off x="3192193" y="2470666"/>
            <a:ext cx="455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  <p:cxnSp>
        <p:nvCxnSpPr>
          <p:cNvPr id="1062" name="Straight Connector 1061"/>
          <p:cNvCxnSpPr>
            <a:stCxn id="1060" idx="3"/>
          </p:cNvCxnSpPr>
          <p:nvPr/>
        </p:nvCxnSpPr>
        <p:spPr>
          <a:xfrm>
            <a:off x="3647681" y="2655332"/>
            <a:ext cx="115320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4" name="TextBox 1063"/>
          <p:cNvSpPr txBox="1"/>
          <p:nvPr/>
        </p:nvSpPr>
        <p:spPr>
          <a:xfrm>
            <a:off x="2091530" y="2286000"/>
            <a:ext cx="960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Pd-P0</a:t>
            </a:r>
          </a:p>
        </p:txBody>
      </p:sp>
      <p:sp>
        <p:nvSpPr>
          <p:cNvPr id="1066" name="TextBox 1065"/>
          <p:cNvSpPr txBox="1"/>
          <p:nvPr/>
        </p:nvSpPr>
        <p:spPr>
          <a:xfrm>
            <a:off x="2164997" y="2665582"/>
            <a:ext cx="81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Ps-P0</a:t>
            </a:r>
          </a:p>
        </p:txBody>
      </p:sp>
      <p:sp>
        <p:nvSpPr>
          <p:cNvPr id="1067" name="TextBox 1066"/>
          <p:cNvSpPr txBox="1"/>
          <p:nvPr/>
        </p:nvSpPr>
        <p:spPr>
          <a:xfrm>
            <a:off x="3810000" y="2286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LAs</a:t>
            </a:r>
          </a:p>
        </p:txBody>
      </p:sp>
      <p:sp>
        <p:nvSpPr>
          <p:cNvPr id="1069" name="TextBox 1068"/>
          <p:cNvSpPr txBox="1"/>
          <p:nvPr/>
        </p:nvSpPr>
        <p:spPr>
          <a:xfrm>
            <a:off x="3810000" y="261930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LAd</a:t>
            </a:r>
          </a:p>
        </p:txBody>
      </p:sp>
    </p:spTree>
    <p:extLst>
      <p:ext uri="{BB962C8B-B14F-4D97-AF65-F5344CB8AC3E}">
        <p14:creationId xmlns:p14="http://schemas.microsoft.com/office/powerpoint/2010/main" val="2333917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RRI-Major determinants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41" t="70674" r="36598" b="54"/>
          <a:stretch/>
        </p:blipFill>
        <p:spPr bwMode="auto">
          <a:xfrm>
            <a:off x="3048000" y="2057400"/>
            <a:ext cx="3119434" cy="258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1981199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Systolic Determinants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18564" y="19812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Diastolic Determinants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905000" y="2209800"/>
            <a:ext cx="1981200" cy="18689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" idx="1"/>
          </p:cNvCxnSpPr>
          <p:nvPr/>
        </p:nvCxnSpPr>
        <p:spPr>
          <a:xfrm flipH="1">
            <a:off x="5181600" y="2396699"/>
            <a:ext cx="1336964" cy="727501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6200" y="2971800"/>
            <a:ext cx="2971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--Pulse pressure</a:t>
            </a:r>
          </a:p>
          <a:p>
            <a:r>
              <a:rPr lang="en-US" dirty="0"/>
              <a:t>--Left ventricular outflow</a:t>
            </a:r>
          </a:p>
          <a:p>
            <a:r>
              <a:rPr lang="en-US" dirty="0"/>
              <a:t>--Large arteries and aortic vascular compliance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8564" y="2971799"/>
            <a:ext cx="220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--Heart rate</a:t>
            </a:r>
          </a:p>
          <a:p>
            <a:r>
              <a:rPr lang="en-US" dirty="0"/>
              <a:t>--Renal capillary wedge pressure</a:t>
            </a:r>
          </a:p>
          <a:p>
            <a:r>
              <a:rPr lang="en-US" dirty="0"/>
              <a:t>--Renal resistance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38800" y="54102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Nicolo, 2018</a:t>
            </a:r>
          </a:p>
        </p:txBody>
      </p:sp>
    </p:spTree>
    <p:extLst>
      <p:ext uri="{BB962C8B-B14F-4D97-AF65-F5344CB8AC3E}">
        <p14:creationId xmlns:p14="http://schemas.microsoft.com/office/powerpoint/2010/main" val="1612164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RRI affected by: </a:t>
            </a:r>
            <a:br>
              <a:rPr lang="en-US" dirty="0"/>
            </a:br>
            <a:r>
              <a:rPr lang="en-US" sz="2400" dirty="0"/>
              <a:t>(Nicolo, 2018)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Systolic Peak Velocity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Heart Failure</a:t>
            </a:r>
          </a:p>
          <a:p>
            <a:r>
              <a:rPr lang="en-US" dirty="0"/>
              <a:t>Aortic Stenosis</a:t>
            </a:r>
          </a:p>
          <a:p>
            <a:r>
              <a:rPr lang="en-US" dirty="0"/>
              <a:t>Aortic Coarctation</a:t>
            </a:r>
          </a:p>
          <a:p>
            <a:r>
              <a:rPr lang="en-US" dirty="0"/>
              <a:t>Aortosclerosis</a:t>
            </a:r>
          </a:p>
          <a:p>
            <a:r>
              <a:rPr lang="en-US" dirty="0"/>
              <a:t>Renal Artery Stenosis</a:t>
            </a:r>
          </a:p>
          <a:p>
            <a:r>
              <a:rPr lang="en-US" dirty="0">
                <a:solidFill>
                  <a:srgbClr val="FF0000"/>
                </a:solidFill>
              </a:rPr>
              <a:t>Sepsis</a:t>
            </a:r>
          </a:p>
          <a:p>
            <a:r>
              <a:rPr lang="en-US" dirty="0">
                <a:solidFill>
                  <a:srgbClr val="FF0000"/>
                </a:solidFill>
              </a:rPr>
              <a:t>Hypovolemia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End Diastolic Velocity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rgbClr val="FF0000"/>
                </a:solidFill>
              </a:rPr>
              <a:t>Heart Failure</a:t>
            </a:r>
          </a:p>
          <a:p>
            <a:r>
              <a:rPr lang="en-US" dirty="0">
                <a:solidFill>
                  <a:srgbClr val="FF0000"/>
                </a:solidFill>
              </a:rPr>
              <a:t>Heart Rate</a:t>
            </a:r>
          </a:p>
          <a:p>
            <a:r>
              <a:rPr lang="en-US" dirty="0"/>
              <a:t>Arteriolosclerosis</a:t>
            </a:r>
          </a:p>
          <a:p>
            <a:r>
              <a:rPr lang="en-US" dirty="0"/>
              <a:t>Chronic Kidney Disease</a:t>
            </a:r>
          </a:p>
          <a:p>
            <a:r>
              <a:rPr lang="en-US" dirty="0">
                <a:solidFill>
                  <a:srgbClr val="FF0000"/>
                </a:solidFill>
              </a:rPr>
              <a:t>Acute Kidney Disease</a:t>
            </a:r>
          </a:p>
          <a:p>
            <a:r>
              <a:rPr lang="en-US" dirty="0">
                <a:solidFill>
                  <a:srgbClr val="FF0000"/>
                </a:solidFill>
              </a:rPr>
              <a:t>Obstructive Uropathy</a:t>
            </a:r>
          </a:p>
          <a:p>
            <a:r>
              <a:rPr lang="en-US" dirty="0"/>
              <a:t>Hypoxia/Hypercapnia</a:t>
            </a:r>
          </a:p>
          <a:p>
            <a:r>
              <a:rPr lang="en-US" dirty="0">
                <a:solidFill>
                  <a:srgbClr val="FF0000"/>
                </a:solidFill>
              </a:rPr>
              <a:t>Hemorrhage</a:t>
            </a:r>
          </a:p>
          <a:p>
            <a:r>
              <a:rPr lang="en-US" dirty="0"/>
              <a:t>Drugs (BB, diuretics, ACEI)</a:t>
            </a:r>
          </a:p>
        </p:txBody>
      </p:sp>
    </p:spTree>
    <p:extLst>
      <p:ext uri="{BB962C8B-B14F-4D97-AF65-F5344CB8AC3E}">
        <p14:creationId xmlns:p14="http://schemas.microsoft.com/office/powerpoint/2010/main" val="166062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Intrarenal Venous Doppler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IRVD pattern changes as venous congestion and RAP increase</a:t>
            </a:r>
          </a:p>
        </p:txBody>
      </p:sp>
      <p:sp>
        <p:nvSpPr>
          <p:cNvPr id="5" name="Freeform 4"/>
          <p:cNvSpPr/>
          <p:nvPr/>
        </p:nvSpPr>
        <p:spPr>
          <a:xfrm>
            <a:off x="893615" y="4795649"/>
            <a:ext cx="2618509" cy="919351"/>
          </a:xfrm>
          <a:custGeom>
            <a:avLst/>
            <a:gdLst>
              <a:gd name="connsiteX0" fmla="*/ 0 w 2618509"/>
              <a:gd name="connsiteY0" fmla="*/ 254333 h 919351"/>
              <a:gd name="connsiteX1" fmla="*/ 27709 w 2618509"/>
              <a:gd name="connsiteY1" fmla="*/ 143497 h 919351"/>
              <a:gd name="connsiteX2" fmla="*/ 83127 w 2618509"/>
              <a:gd name="connsiteY2" fmla="*/ 60370 h 919351"/>
              <a:gd name="connsiteX3" fmla="*/ 124691 w 2618509"/>
              <a:gd name="connsiteY3" fmla="*/ 46515 h 919351"/>
              <a:gd name="connsiteX4" fmla="*/ 152400 w 2618509"/>
              <a:gd name="connsiteY4" fmla="*/ 4951 h 919351"/>
              <a:gd name="connsiteX5" fmla="*/ 318654 w 2618509"/>
              <a:gd name="connsiteY5" fmla="*/ 18806 h 919351"/>
              <a:gd name="connsiteX6" fmla="*/ 374073 w 2618509"/>
              <a:gd name="connsiteY6" fmla="*/ 101933 h 919351"/>
              <a:gd name="connsiteX7" fmla="*/ 443345 w 2618509"/>
              <a:gd name="connsiteY7" fmla="*/ 171206 h 919351"/>
              <a:gd name="connsiteX8" fmla="*/ 540327 w 2618509"/>
              <a:gd name="connsiteY8" fmla="*/ 157351 h 919351"/>
              <a:gd name="connsiteX9" fmla="*/ 554182 w 2618509"/>
              <a:gd name="connsiteY9" fmla="*/ 115788 h 919351"/>
              <a:gd name="connsiteX10" fmla="*/ 651164 w 2618509"/>
              <a:gd name="connsiteY10" fmla="*/ 129642 h 919351"/>
              <a:gd name="connsiteX11" fmla="*/ 665018 w 2618509"/>
              <a:gd name="connsiteY11" fmla="*/ 171206 h 919351"/>
              <a:gd name="connsiteX12" fmla="*/ 734291 w 2618509"/>
              <a:gd name="connsiteY12" fmla="*/ 254333 h 919351"/>
              <a:gd name="connsiteX13" fmla="*/ 762000 w 2618509"/>
              <a:gd name="connsiteY13" fmla="*/ 351315 h 919351"/>
              <a:gd name="connsiteX14" fmla="*/ 775854 w 2618509"/>
              <a:gd name="connsiteY14" fmla="*/ 406733 h 919351"/>
              <a:gd name="connsiteX15" fmla="*/ 803564 w 2618509"/>
              <a:gd name="connsiteY15" fmla="*/ 434442 h 919351"/>
              <a:gd name="connsiteX16" fmla="*/ 831273 w 2618509"/>
              <a:gd name="connsiteY16" fmla="*/ 531424 h 919351"/>
              <a:gd name="connsiteX17" fmla="*/ 858982 w 2618509"/>
              <a:gd name="connsiteY17" fmla="*/ 572988 h 919351"/>
              <a:gd name="connsiteX18" fmla="*/ 900545 w 2618509"/>
              <a:gd name="connsiteY18" fmla="*/ 586842 h 919351"/>
              <a:gd name="connsiteX19" fmla="*/ 955964 w 2618509"/>
              <a:gd name="connsiteY19" fmla="*/ 697679 h 919351"/>
              <a:gd name="connsiteX20" fmla="*/ 1025236 w 2618509"/>
              <a:gd name="connsiteY20" fmla="*/ 822370 h 919351"/>
              <a:gd name="connsiteX21" fmla="*/ 1066800 w 2618509"/>
              <a:gd name="connsiteY21" fmla="*/ 905497 h 919351"/>
              <a:gd name="connsiteX22" fmla="*/ 1108364 w 2618509"/>
              <a:gd name="connsiteY22" fmla="*/ 919351 h 919351"/>
              <a:gd name="connsiteX23" fmla="*/ 1233054 w 2618509"/>
              <a:gd name="connsiteY23" fmla="*/ 877788 h 919351"/>
              <a:gd name="connsiteX24" fmla="*/ 1260764 w 2618509"/>
              <a:gd name="connsiteY24" fmla="*/ 850079 h 919351"/>
              <a:gd name="connsiteX25" fmla="*/ 1316182 w 2618509"/>
              <a:gd name="connsiteY25" fmla="*/ 766951 h 919351"/>
              <a:gd name="connsiteX26" fmla="*/ 1357745 w 2618509"/>
              <a:gd name="connsiteY26" fmla="*/ 753097 h 919351"/>
              <a:gd name="connsiteX27" fmla="*/ 1371600 w 2618509"/>
              <a:gd name="connsiteY27" fmla="*/ 697679 h 919351"/>
              <a:gd name="connsiteX28" fmla="*/ 1427018 w 2618509"/>
              <a:gd name="connsiteY28" fmla="*/ 614551 h 919351"/>
              <a:gd name="connsiteX29" fmla="*/ 1468582 w 2618509"/>
              <a:gd name="connsiteY29" fmla="*/ 531424 h 919351"/>
              <a:gd name="connsiteX30" fmla="*/ 1496291 w 2618509"/>
              <a:gd name="connsiteY30" fmla="*/ 448297 h 919351"/>
              <a:gd name="connsiteX31" fmla="*/ 1510145 w 2618509"/>
              <a:gd name="connsiteY31" fmla="*/ 406733 h 919351"/>
              <a:gd name="connsiteX32" fmla="*/ 1537854 w 2618509"/>
              <a:gd name="connsiteY32" fmla="*/ 365170 h 919351"/>
              <a:gd name="connsiteX33" fmla="*/ 1551709 w 2618509"/>
              <a:gd name="connsiteY33" fmla="*/ 309751 h 919351"/>
              <a:gd name="connsiteX34" fmla="*/ 1579418 w 2618509"/>
              <a:gd name="connsiteY34" fmla="*/ 226624 h 919351"/>
              <a:gd name="connsiteX35" fmla="*/ 1648691 w 2618509"/>
              <a:gd name="connsiteY35" fmla="*/ 101933 h 919351"/>
              <a:gd name="connsiteX36" fmla="*/ 1690254 w 2618509"/>
              <a:gd name="connsiteY36" fmla="*/ 88079 h 919351"/>
              <a:gd name="connsiteX37" fmla="*/ 1828800 w 2618509"/>
              <a:gd name="connsiteY37" fmla="*/ 143497 h 919351"/>
              <a:gd name="connsiteX38" fmla="*/ 1911927 w 2618509"/>
              <a:gd name="connsiteY38" fmla="*/ 198915 h 919351"/>
              <a:gd name="connsiteX39" fmla="*/ 1925782 w 2618509"/>
              <a:gd name="connsiteY39" fmla="*/ 337460 h 919351"/>
              <a:gd name="connsiteX40" fmla="*/ 1953491 w 2618509"/>
              <a:gd name="connsiteY40" fmla="*/ 365170 h 919351"/>
              <a:gd name="connsiteX41" fmla="*/ 1981200 w 2618509"/>
              <a:gd name="connsiteY41" fmla="*/ 448297 h 919351"/>
              <a:gd name="connsiteX42" fmla="*/ 2036618 w 2618509"/>
              <a:gd name="connsiteY42" fmla="*/ 531424 h 919351"/>
              <a:gd name="connsiteX43" fmla="*/ 2119745 w 2618509"/>
              <a:gd name="connsiteY43" fmla="*/ 586842 h 919351"/>
              <a:gd name="connsiteX44" fmla="*/ 2216727 w 2618509"/>
              <a:gd name="connsiteY44" fmla="*/ 572988 h 919351"/>
              <a:gd name="connsiteX45" fmla="*/ 2244436 w 2618509"/>
              <a:gd name="connsiteY45" fmla="*/ 531424 h 919351"/>
              <a:gd name="connsiteX46" fmla="*/ 2286000 w 2618509"/>
              <a:gd name="connsiteY46" fmla="*/ 517570 h 919351"/>
              <a:gd name="connsiteX47" fmla="*/ 2313709 w 2618509"/>
              <a:gd name="connsiteY47" fmla="*/ 489860 h 919351"/>
              <a:gd name="connsiteX48" fmla="*/ 2327564 w 2618509"/>
              <a:gd name="connsiteY48" fmla="*/ 448297 h 919351"/>
              <a:gd name="connsiteX49" fmla="*/ 2369127 w 2618509"/>
              <a:gd name="connsiteY49" fmla="*/ 420588 h 919351"/>
              <a:gd name="connsiteX50" fmla="*/ 2410691 w 2618509"/>
              <a:gd name="connsiteY50" fmla="*/ 379024 h 919351"/>
              <a:gd name="connsiteX51" fmla="*/ 2466109 w 2618509"/>
              <a:gd name="connsiteY51" fmla="*/ 295897 h 919351"/>
              <a:gd name="connsiteX52" fmla="*/ 2549236 w 2618509"/>
              <a:gd name="connsiteY52" fmla="*/ 212770 h 919351"/>
              <a:gd name="connsiteX53" fmla="*/ 2576945 w 2618509"/>
              <a:gd name="connsiteY53" fmla="*/ 129642 h 919351"/>
              <a:gd name="connsiteX54" fmla="*/ 2590800 w 2618509"/>
              <a:gd name="connsiteY54" fmla="*/ 88079 h 919351"/>
              <a:gd name="connsiteX55" fmla="*/ 2618509 w 2618509"/>
              <a:gd name="connsiteY55" fmla="*/ 46515 h 91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618509" h="919351">
                <a:moveTo>
                  <a:pt x="0" y="254333"/>
                </a:moveTo>
                <a:cubicBezTo>
                  <a:pt x="3839" y="235135"/>
                  <a:pt x="14394" y="167464"/>
                  <a:pt x="27709" y="143497"/>
                </a:cubicBezTo>
                <a:cubicBezTo>
                  <a:pt x="43882" y="114386"/>
                  <a:pt x="51534" y="70901"/>
                  <a:pt x="83127" y="60370"/>
                </a:cubicBezTo>
                <a:lnTo>
                  <a:pt x="124691" y="46515"/>
                </a:lnTo>
                <a:cubicBezTo>
                  <a:pt x="133927" y="32660"/>
                  <a:pt x="135916" y="7306"/>
                  <a:pt x="152400" y="4951"/>
                </a:cubicBezTo>
                <a:cubicBezTo>
                  <a:pt x="207451" y="-2913"/>
                  <a:pt x="267706" y="-3484"/>
                  <a:pt x="318654" y="18806"/>
                </a:cubicBezTo>
                <a:cubicBezTo>
                  <a:pt x="349164" y="32154"/>
                  <a:pt x="355600" y="74224"/>
                  <a:pt x="374073" y="101933"/>
                </a:cubicBezTo>
                <a:cubicBezTo>
                  <a:pt x="411020" y="157352"/>
                  <a:pt x="387926" y="134260"/>
                  <a:pt x="443345" y="171206"/>
                </a:cubicBezTo>
                <a:cubicBezTo>
                  <a:pt x="475672" y="166588"/>
                  <a:pt x="511119" y="171955"/>
                  <a:pt x="540327" y="157351"/>
                </a:cubicBezTo>
                <a:cubicBezTo>
                  <a:pt x="553389" y="150820"/>
                  <a:pt x="540014" y="119330"/>
                  <a:pt x="554182" y="115788"/>
                </a:cubicBezTo>
                <a:cubicBezTo>
                  <a:pt x="585863" y="107868"/>
                  <a:pt x="618837" y="125024"/>
                  <a:pt x="651164" y="129642"/>
                </a:cubicBezTo>
                <a:cubicBezTo>
                  <a:pt x="655782" y="143497"/>
                  <a:pt x="658487" y="158144"/>
                  <a:pt x="665018" y="171206"/>
                </a:cubicBezTo>
                <a:cubicBezTo>
                  <a:pt x="684307" y="209785"/>
                  <a:pt x="703649" y="223692"/>
                  <a:pt x="734291" y="254333"/>
                </a:cubicBezTo>
                <a:cubicBezTo>
                  <a:pt x="777600" y="427577"/>
                  <a:pt x="722248" y="212184"/>
                  <a:pt x="762000" y="351315"/>
                </a:cubicBezTo>
                <a:cubicBezTo>
                  <a:pt x="767231" y="369624"/>
                  <a:pt x="767338" y="389702"/>
                  <a:pt x="775854" y="406733"/>
                </a:cubicBezTo>
                <a:cubicBezTo>
                  <a:pt x="781696" y="418416"/>
                  <a:pt x="794327" y="425206"/>
                  <a:pt x="803564" y="434442"/>
                </a:cubicBezTo>
                <a:cubicBezTo>
                  <a:pt x="808004" y="452203"/>
                  <a:pt x="821333" y="511545"/>
                  <a:pt x="831273" y="531424"/>
                </a:cubicBezTo>
                <a:cubicBezTo>
                  <a:pt x="838720" y="546317"/>
                  <a:pt x="845980" y="562586"/>
                  <a:pt x="858982" y="572988"/>
                </a:cubicBezTo>
                <a:cubicBezTo>
                  <a:pt x="870386" y="582111"/>
                  <a:pt x="886691" y="582224"/>
                  <a:pt x="900545" y="586842"/>
                </a:cubicBezTo>
                <a:cubicBezTo>
                  <a:pt x="932385" y="682362"/>
                  <a:pt x="907600" y="649317"/>
                  <a:pt x="955964" y="697679"/>
                </a:cubicBezTo>
                <a:cubicBezTo>
                  <a:pt x="989869" y="799394"/>
                  <a:pt x="963020" y="760153"/>
                  <a:pt x="1025236" y="822370"/>
                </a:cubicBezTo>
                <a:cubicBezTo>
                  <a:pt x="1034363" y="849749"/>
                  <a:pt x="1042385" y="885965"/>
                  <a:pt x="1066800" y="905497"/>
                </a:cubicBezTo>
                <a:cubicBezTo>
                  <a:pt x="1078204" y="914620"/>
                  <a:pt x="1094509" y="914733"/>
                  <a:pt x="1108364" y="919351"/>
                </a:cubicBezTo>
                <a:cubicBezTo>
                  <a:pt x="1184854" y="906603"/>
                  <a:pt x="1181787" y="918801"/>
                  <a:pt x="1233054" y="877788"/>
                </a:cubicBezTo>
                <a:cubicBezTo>
                  <a:pt x="1243254" y="869628"/>
                  <a:pt x="1252927" y="860529"/>
                  <a:pt x="1260764" y="850079"/>
                </a:cubicBezTo>
                <a:cubicBezTo>
                  <a:pt x="1280745" y="823437"/>
                  <a:pt x="1284589" y="777482"/>
                  <a:pt x="1316182" y="766951"/>
                </a:cubicBezTo>
                <a:lnTo>
                  <a:pt x="1357745" y="753097"/>
                </a:lnTo>
                <a:cubicBezTo>
                  <a:pt x="1362363" y="734624"/>
                  <a:pt x="1363085" y="714710"/>
                  <a:pt x="1371600" y="697679"/>
                </a:cubicBezTo>
                <a:cubicBezTo>
                  <a:pt x="1386493" y="667892"/>
                  <a:pt x="1416486" y="646144"/>
                  <a:pt x="1427018" y="614551"/>
                </a:cubicBezTo>
                <a:cubicBezTo>
                  <a:pt x="1446139" y="557191"/>
                  <a:pt x="1432772" y="585139"/>
                  <a:pt x="1468582" y="531424"/>
                </a:cubicBezTo>
                <a:lnTo>
                  <a:pt x="1496291" y="448297"/>
                </a:lnTo>
                <a:cubicBezTo>
                  <a:pt x="1500909" y="434442"/>
                  <a:pt x="1502044" y="418884"/>
                  <a:pt x="1510145" y="406733"/>
                </a:cubicBezTo>
                <a:lnTo>
                  <a:pt x="1537854" y="365170"/>
                </a:lnTo>
                <a:cubicBezTo>
                  <a:pt x="1542472" y="346697"/>
                  <a:pt x="1546237" y="327989"/>
                  <a:pt x="1551709" y="309751"/>
                </a:cubicBezTo>
                <a:cubicBezTo>
                  <a:pt x="1560102" y="281775"/>
                  <a:pt x="1570182" y="254333"/>
                  <a:pt x="1579418" y="226624"/>
                </a:cubicBezTo>
                <a:cubicBezTo>
                  <a:pt x="1591617" y="190027"/>
                  <a:pt x="1612963" y="113842"/>
                  <a:pt x="1648691" y="101933"/>
                </a:cubicBezTo>
                <a:lnTo>
                  <a:pt x="1690254" y="88079"/>
                </a:lnTo>
                <a:cubicBezTo>
                  <a:pt x="1907732" y="115262"/>
                  <a:pt x="1740136" y="65915"/>
                  <a:pt x="1828800" y="143497"/>
                </a:cubicBezTo>
                <a:cubicBezTo>
                  <a:pt x="1853862" y="165427"/>
                  <a:pt x="1911927" y="198915"/>
                  <a:pt x="1911927" y="198915"/>
                </a:cubicBezTo>
                <a:cubicBezTo>
                  <a:pt x="1916545" y="245097"/>
                  <a:pt x="1914525" y="292434"/>
                  <a:pt x="1925782" y="337460"/>
                </a:cubicBezTo>
                <a:cubicBezTo>
                  <a:pt x="1928950" y="350132"/>
                  <a:pt x="1947649" y="353487"/>
                  <a:pt x="1953491" y="365170"/>
                </a:cubicBezTo>
                <a:cubicBezTo>
                  <a:pt x="1966553" y="391294"/>
                  <a:pt x="1964998" y="423995"/>
                  <a:pt x="1981200" y="448297"/>
                </a:cubicBezTo>
                <a:cubicBezTo>
                  <a:pt x="1999673" y="476006"/>
                  <a:pt x="2008909" y="512951"/>
                  <a:pt x="2036618" y="531424"/>
                </a:cubicBezTo>
                <a:lnTo>
                  <a:pt x="2119745" y="586842"/>
                </a:lnTo>
                <a:cubicBezTo>
                  <a:pt x="2152072" y="582224"/>
                  <a:pt x="2186886" y="586251"/>
                  <a:pt x="2216727" y="572988"/>
                </a:cubicBezTo>
                <a:cubicBezTo>
                  <a:pt x="2231943" y="566225"/>
                  <a:pt x="2231434" y="541826"/>
                  <a:pt x="2244436" y="531424"/>
                </a:cubicBezTo>
                <a:cubicBezTo>
                  <a:pt x="2255840" y="522301"/>
                  <a:pt x="2272145" y="522188"/>
                  <a:pt x="2286000" y="517570"/>
                </a:cubicBezTo>
                <a:cubicBezTo>
                  <a:pt x="2295236" y="508333"/>
                  <a:pt x="2306988" y="501061"/>
                  <a:pt x="2313709" y="489860"/>
                </a:cubicBezTo>
                <a:cubicBezTo>
                  <a:pt x="2321223" y="477337"/>
                  <a:pt x="2318441" y="459701"/>
                  <a:pt x="2327564" y="448297"/>
                </a:cubicBezTo>
                <a:cubicBezTo>
                  <a:pt x="2337966" y="435295"/>
                  <a:pt x="2356335" y="431248"/>
                  <a:pt x="2369127" y="420588"/>
                </a:cubicBezTo>
                <a:cubicBezTo>
                  <a:pt x="2384179" y="408045"/>
                  <a:pt x="2398662" y="394490"/>
                  <a:pt x="2410691" y="379024"/>
                </a:cubicBezTo>
                <a:cubicBezTo>
                  <a:pt x="2431137" y="352737"/>
                  <a:pt x="2442561" y="319445"/>
                  <a:pt x="2466109" y="295897"/>
                </a:cubicBezTo>
                <a:lnTo>
                  <a:pt x="2549236" y="212770"/>
                </a:lnTo>
                <a:lnTo>
                  <a:pt x="2576945" y="129642"/>
                </a:lnTo>
                <a:cubicBezTo>
                  <a:pt x="2581563" y="115788"/>
                  <a:pt x="2582699" y="100230"/>
                  <a:pt x="2590800" y="88079"/>
                </a:cubicBezTo>
                <a:lnTo>
                  <a:pt x="2618509" y="46515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54" y="3019778"/>
            <a:ext cx="2667000" cy="1402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13955" y="4422179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76400" y="5657583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 rot="10800000" flipH="1" flipV="1">
            <a:off x="2317172" y="448689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57055" y="544481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027220"/>
            <a:ext cx="5207000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341275"/>
            <a:ext cx="520700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031182" y="57150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(Tang, 2016)</a:t>
            </a:r>
          </a:p>
        </p:txBody>
      </p:sp>
    </p:spTree>
    <p:extLst>
      <p:ext uri="{BB962C8B-B14F-4D97-AF65-F5344CB8AC3E}">
        <p14:creationId xmlns:p14="http://schemas.microsoft.com/office/powerpoint/2010/main" val="2329299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Intrarenal Venous Doppler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8" t="67617" r="25490"/>
          <a:stretch/>
        </p:blipFill>
        <p:spPr bwMode="auto">
          <a:xfrm>
            <a:off x="5029200" y="2057400"/>
            <a:ext cx="3694084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4" t="72457" r="23153"/>
          <a:stretch/>
        </p:blipFill>
        <p:spPr bwMode="auto">
          <a:xfrm>
            <a:off x="255201" y="4149459"/>
            <a:ext cx="4573974" cy="1512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6" t="71453" r="21555" b="4148"/>
          <a:stretch/>
        </p:blipFill>
        <p:spPr bwMode="auto">
          <a:xfrm>
            <a:off x="206952" y="2057400"/>
            <a:ext cx="4615296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" t="47560" b="20645"/>
          <a:stretch/>
        </p:blipFill>
        <p:spPr bwMode="auto">
          <a:xfrm>
            <a:off x="5161742" y="4149458"/>
            <a:ext cx="3429000" cy="151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56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interpreting the intrarenal waveform remember that it is generated by multiple factors</a:t>
            </a:r>
          </a:p>
          <a:p>
            <a:pPr lvl="1"/>
            <a:r>
              <a:rPr lang="en-US" dirty="0"/>
              <a:t>Peak systolic velocities are mainly influenced by systemic hemodynamic factors</a:t>
            </a:r>
          </a:p>
          <a:p>
            <a:pPr lvl="1"/>
            <a:r>
              <a:rPr lang="en-US" dirty="0"/>
              <a:t>End diastolic velocities are more influenced by local hemodynamic factors</a:t>
            </a:r>
          </a:p>
          <a:p>
            <a:pPr lvl="1"/>
            <a:r>
              <a:rPr lang="en-US" dirty="0"/>
              <a:t>Intrarenal venous patterns inform about renal interactions with venous congestion and RV function</a:t>
            </a:r>
          </a:p>
        </p:txBody>
      </p:sp>
    </p:spTree>
    <p:extLst>
      <p:ext uri="{BB962C8B-B14F-4D97-AF65-F5344CB8AC3E}">
        <p14:creationId xmlns:p14="http://schemas.microsoft.com/office/powerpoint/2010/main" val="3628946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RRI applications in acute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We’ll briefly cover:</a:t>
            </a:r>
          </a:p>
          <a:p>
            <a:pPr lvl="1"/>
            <a:r>
              <a:rPr lang="en-US" dirty="0"/>
              <a:t>CHF and venous congestion</a:t>
            </a:r>
          </a:p>
          <a:p>
            <a:pPr lvl="1"/>
            <a:r>
              <a:rPr lang="en-US" dirty="0"/>
              <a:t>Trauma</a:t>
            </a:r>
          </a:p>
          <a:p>
            <a:pPr lvl="1"/>
            <a:r>
              <a:rPr lang="en-US" dirty="0"/>
              <a:t>Sepsis</a:t>
            </a:r>
          </a:p>
          <a:p>
            <a:r>
              <a:rPr lang="en-US" dirty="0"/>
              <a:t>Other possible applications:</a:t>
            </a:r>
          </a:p>
          <a:p>
            <a:pPr lvl="1"/>
            <a:r>
              <a:rPr lang="en-US" dirty="0"/>
              <a:t>Obstructive uropathy</a:t>
            </a:r>
          </a:p>
          <a:p>
            <a:pPr lvl="1"/>
            <a:r>
              <a:rPr lang="en-US" dirty="0"/>
              <a:t>CKD</a:t>
            </a:r>
          </a:p>
          <a:p>
            <a:pPr lvl="1"/>
            <a:r>
              <a:rPr lang="en-US" dirty="0"/>
              <a:t>Diabetic nephropathy</a:t>
            </a:r>
          </a:p>
          <a:p>
            <a:pPr lvl="1"/>
            <a:r>
              <a:rPr lang="en-US" dirty="0"/>
              <a:t>Multiple organ failure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717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Intrarenal Doppler in CHF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IRVF pattern is associated with worsening prognosis</a:t>
            </a:r>
          </a:p>
          <a:p>
            <a:pPr lvl="1"/>
            <a:r>
              <a:rPr lang="en-US" dirty="0"/>
              <a:t>(Iida, 2016)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19400"/>
            <a:ext cx="4235669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27"/>
          <a:stretch/>
        </p:blipFill>
        <p:spPr bwMode="auto">
          <a:xfrm>
            <a:off x="5486400" y="2819400"/>
            <a:ext cx="2438400" cy="109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27"/>
          <a:stretch/>
        </p:blipFill>
        <p:spPr bwMode="auto">
          <a:xfrm>
            <a:off x="5486400" y="4105782"/>
            <a:ext cx="2438400" cy="110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340927"/>
            <a:ext cx="2418555" cy="1066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2226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RRI applications in Trauma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Trauma:</a:t>
            </a:r>
          </a:p>
          <a:p>
            <a:pPr lvl="1"/>
            <a:r>
              <a:rPr lang="en-US" dirty="0"/>
              <a:t>RRI predicts which hemodynamically stable ED patients will develop hemorrhagic shock (Corradi, 2011)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2895600"/>
            <a:ext cx="809625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7800" y="569595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RRI &gt;0.7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91000" y="569595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ISS &gt;25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5726727"/>
            <a:ext cx="28193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Standard Base Excess &lt;-2.8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034504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Sen 90, Spec 87, AUC 0.98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5700" y="6034504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Sen 97, Spec 17, AUC 0.74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62698" y="6034564"/>
            <a:ext cx="2438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Sen 58, Spec 72, AUC 0.74</a:t>
            </a:r>
          </a:p>
        </p:txBody>
      </p:sp>
    </p:spTree>
    <p:extLst>
      <p:ext uri="{BB962C8B-B14F-4D97-AF65-F5344CB8AC3E}">
        <p14:creationId xmlns:p14="http://schemas.microsoft.com/office/powerpoint/2010/main" val="2006936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RRI and prediction of AKI in sepsis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patients admitted to the ICU with sepsis (no prior renal disease), RRI predicts renal injury (Lerolle, 2006)</a:t>
            </a:r>
          </a:p>
          <a:p>
            <a:pPr lvl="1"/>
            <a:r>
              <a:rPr lang="en-US" dirty="0"/>
              <a:t>RI inversely correlated with MAP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206451"/>
            <a:ext cx="493485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124200"/>
            <a:ext cx="2895600" cy="3517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201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RRI and prediction of AKI in sepsis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RRI and CVP both predict AKI in sepsis</a:t>
            </a:r>
          </a:p>
          <a:p>
            <a:pPr lvl="1"/>
            <a:r>
              <a:rPr lang="en-US" dirty="0"/>
              <a:t>The combination of RRI and CVP best predict AKI in sepsis</a:t>
            </a:r>
          </a:p>
          <a:p>
            <a:pPr lvl="2"/>
            <a:r>
              <a:rPr lang="en-US" dirty="0"/>
              <a:t>(Song, 2018)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0"/>
            <a:ext cx="397604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971800"/>
            <a:ext cx="340995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0" y="5662179"/>
            <a:ext cx="249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Kaplan-Meier curve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6928" y="481226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CVP 0.78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23855" y="5181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RRI 0.81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23855" y="55559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CVP+RRI 0.86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23855" y="4271962"/>
            <a:ext cx="12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AUCs</a:t>
            </a:r>
          </a:p>
        </p:txBody>
      </p:sp>
    </p:spTree>
    <p:extLst>
      <p:ext uri="{BB962C8B-B14F-4D97-AF65-F5344CB8AC3E}">
        <p14:creationId xmlns:p14="http://schemas.microsoft.com/office/powerpoint/2010/main" val="3713610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41B29-E8AA-4444-B05D-707E0813A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Effect of blood pressure increase and RRI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1644F-9227-4BCD-A876-505EFFA39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Increasing MAP was associated with decreases in RRI as well as improvement in urine output</a:t>
            </a:r>
          </a:p>
          <a:p>
            <a:pPr lvl="1"/>
            <a:r>
              <a:rPr lang="en-US" dirty="0"/>
              <a:t>(Deruddre, 2007)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363B80-A17D-4166-9D92-B569051C7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2793088"/>
            <a:ext cx="5481947" cy="37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826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RRI and the reversibility of AKI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In ventilated septic patients a RRI of &gt;0.795 predicted persistent AKI as opposed to no AKI or transient AKI.</a:t>
            </a:r>
          </a:p>
          <a:p>
            <a:pPr lvl="1"/>
            <a:r>
              <a:rPr lang="en-US" dirty="0"/>
              <a:t>(Darmon, 2011)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421" y="3124200"/>
            <a:ext cx="260382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906" y="3124200"/>
            <a:ext cx="344951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24200"/>
            <a:ext cx="2782506" cy="3348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10400" y="5638800"/>
            <a:ext cx="19778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RRI vs other renal indices,  AUC = 0.91</a:t>
            </a:r>
          </a:p>
        </p:txBody>
      </p:sp>
    </p:spTree>
    <p:extLst>
      <p:ext uri="{BB962C8B-B14F-4D97-AF65-F5344CB8AC3E}">
        <p14:creationId xmlns:p14="http://schemas.microsoft.com/office/powerpoint/2010/main" val="3968994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RRI and prediction of AKI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Increased RRI is again associated with severe AKI</a:t>
            </a:r>
          </a:p>
          <a:p>
            <a:r>
              <a:rPr lang="en-US" dirty="0"/>
              <a:t>Increase in MAP with a decrease in RRI associated with a recovery from RRI</a:t>
            </a:r>
          </a:p>
          <a:p>
            <a:pPr lvl="1"/>
            <a:r>
              <a:rPr lang="en-US" dirty="0"/>
              <a:t>(Beloncle, 2019)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345" y="3793887"/>
            <a:ext cx="2824162" cy="256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796146"/>
            <a:ext cx="5756564" cy="256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264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YOM sepsis from PNA</a:t>
            </a:r>
          </a:p>
          <a:p>
            <a:r>
              <a:rPr lang="en-US" dirty="0"/>
              <a:t>HR140 bmp, MAP 85 mmHg. Sats 80% on O2.  </a:t>
            </a:r>
          </a:p>
          <a:p>
            <a:r>
              <a:rPr lang="en-US" dirty="0"/>
              <a:t>POCUS: </a:t>
            </a:r>
          </a:p>
          <a:p>
            <a:pPr lvl="1"/>
            <a:r>
              <a:rPr lang="en-US" dirty="0"/>
              <a:t>Heart displaced to the right (unable to Doppler)</a:t>
            </a:r>
          </a:p>
          <a:p>
            <a:pPr lvl="1"/>
            <a:r>
              <a:rPr lang="en-US" dirty="0"/>
              <a:t>Lung: Left-lung sliding and areas of scattered B and C profile, mostly sliding A profile.  Right-Small effusion and C profile with air-bronchograms.</a:t>
            </a:r>
          </a:p>
          <a:p>
            <a:pPr lvl="1"/>
            <a:r>
              <a:rPr lang="en-US" dirty="0"/>
              <a:t>IVC: flat</a:t>
            </a:r>
          </a:p>
          <a:p>
            <a:r>
              <a:rPr lang="en-US" dirty="0"/>
              <a:t>Continuous cardiac monitoring device placed due to inadequate cardiac Doppler angles. NE gtt started at 5 mcg/min and increased to 10 mcg/min</a:t>
            </a:r>
          </a:p>
          <a:p>
            <a:pPr lvl="1"/>
            <a:r>
              <a:rPr lang="pl-PL" dirty="0"/>
              <a:t>CO 12.5, SVR 550, MAP 85, HR 130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270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90600"/>
            <a:ext cx="740184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105399"/>
            <a:ext cx="2365987" cy="1447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175105"/>
            <a:ext cx="3811078" cy="1378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4727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Additional increases in NE did not change the RRI</a:t>
            </a:r>
          </a:p>
          <a:p>
            <a:r>
              <a:rPr lang="en-US" dirty="0"/>
              <a:t>Vasopressin started at 0.04 and NE taken back to 10 mcg/min</a:t>
            </a:r>
          </a:p>
          <a:p>
            <a:pPr lvl="1"/>
            <a:r>
              <a:rPr lang="en-US" b="1" dirty="0"/>
              <a:t>HR 115 bpm, MAP 85 mmHg</a:t>
            </a:r>
            <a:r>
              <a:rPr lang="en-US" dirty="0"/>
              <a:t>, CO 8.9 L/min, SVR 780, RRI=0.60</a:t>
            </a:r>
          </a:p>
          <a:p>
            <a:pPr lvl="2"/>
            <a:r>
              <a:rPr lang="en-US" dirty="0"/>
              <a:t>Compare to : </a:t>
            </a:r>
            <a:r>
              <a:rPr lang="pl-PL" dirty="0"/>
              <a:t>CO 12.5, SVR 550</a:t>
            </a:r>
            <a:r>
              <a:rPr lang="en-US" dirty="0"/>
              <a:t>, </a:t>
            </a:r>
            <a:r>
              <a:rPr lang="en-US" b="1" dirty="0"/>
              <a:t>HR 130 bpm, MAP 85 </a:t>
            </a:r>
            <a:r>
              <a:rPr lang="en-US" dirty="0"/>
              <a:t>(on NE alone).  Recall, started at </a:t>
            </a:r>
            <a:r>
              <a:rPr lang="en-US" b="1" dirty="0"/>
              <a:t>HR 140, MAP 85</a:t>
            </a:r>
            <a:endParaRPr lang="en-US" dirty="0"/>
          </a:p>
          <a:p>
            <a:pPr lvl="2"/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267200"/>
            <a:ext cx="34448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4267200"/>
            <a:ext cx="241956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5486400"/>
            <a:ext cx="2950202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986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and After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" r="60297" b="81785"/>
          <a:stretch/>
        </p:blipFill>
        <p:spPr bwMode="auto">
          <a:xfrm>
            <a:off x="609600" y="4267200"/>
            <a:ext cx="2209800" cy="135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0" t="7770" r="50529" b="75740"/>
          <a:stretch/>
        </p:blipFill>
        <p:spPr bwMode="auto">
          <a:xfrm>
            <a:off x="4545674" y="4191000"/>
            <a:ext cx="271682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73382"/>
            <a:ext cx="4317074" cy="2265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833" y="1745672"/>
            <a:ext cx="3988507" cy="2292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09900" y="46921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RRI=0.71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62494" y="46921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RRI=0.60</a:t>
            </a:r>
          </a:p>
        </p:txBody>
      </p:sp>
    </p:spTree>
    <p:extLst>
      <p:ext uri="{BB962C8B-B14F-4D97-AF65-F5344CB8AC3E}">
        <p14:creationId xmlns:p14="http://schemas.microsoft.com/office/powerpoint/2010/main" val="2425576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7/3/18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947" b="108"/>
          <a:stretch/>
        </p:blipFill>
        <p:spPr bwMode="auto">
          <a:xfrm>
            <a:off x="457200" y="1752601"/>
            <a:ext cx="3311236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752600"/>
            <a:ext cx="327660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027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86076-4474-4FDF-A229-728D78E48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49AFB-E676-423E-A8BB-CFB0E34C2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intrarenal Doppler pattern consists of both arterial and venous waveforms</a:t>
            </a:r>
          </a:p>
          <a:p>
            <a:r>
              <a:rPr lang="en-US" dirty="0"/>
              <a:t>Venous waveforms are more straight forward and trend with clinical venous congestion</a:t>
            </a:r>
          </a:p>
          <a:p>
            <a:r>
              <a:rPr lang="en-US" dirty="0"/>
              <a:t>The RRI is multifactorial and more complex to interpret</a:t>
            </a:r>
          </a:p>
          <a:p>
            <a:pPr lvl="1"/>
            <a:r>
              <a:rPr lang="en-US" dirty="0"/>
              <a:t>Systemic versus local factors</a:t>
            </a:r>
          </a:p>
          <a:p>
            <a:pPr lvl="1"/>
            <a:r>
              <a:rPr lang="en-US" dirty="0"/>
              <a:t>Prognostic for AKI and possibly other important outcomes</a:t>
            </a:r>
          </a:p>
          <a:p>
            <a:pPr lvl="1"/>
            <a:r>
              <a:rPr lang="en-US" dirty="0"/>
              <a:t>A guide to resuscitation?</a:t>
            </a:r>
          </a:p>
        </p:txBody>
      </p:sp>
    </p:spTree>
    <p:extLst>
      <p:ext uri="{BB962C8B-B14F-4D97-AF65-F5344CB8AC3E}">
        <p14:creationId xmlns:p14="http://schemas.microsoft.com/office/powerpoint/2010/main" val="34976373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1B2D2-2944-4806-BC81-B63224F12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45B52-09E9-4ED2-A7B6-B7C5337B3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Beloncle et al., Determinants of Doppler-based renal resistive index in patients with septic shock: impact of hemodynamic parameters, acute kidney injury and predisposing factors. Ann Intensive Care. 2019 Apr 24;9(1):51.</a:t>
            </a:r>
          </a:p>
          <a:p>
            <a:r>
              <a:rPr lang="en-US" dirty="0"/>
              <a:t>Corradi et al., Hemorrhagic shock in polytrauma patients: early detection with renal Doppler resistive index measurements. Radiology</a:t>
            </a:r>
            <a:r>
              <a:rPr lang="en-US" u="sng" dirty="0"/>
              <a:t>.</a:t>
            </a:r>
            <a:r>
              <a:rPr lang="en-US" dirty="0"/>
              <a:t> 2011 Jul;260(1):112-8</a:t>
            </a:r>
          </a:p>
          <a:p>
            <a:r>
              <a:rPr lang="en-US" dirty="0"/>
              <a:t>Darmon et al., Diagnostic accuracy of Doppler renal resistive index for reversibility of acute kidney injury in critically ill patients.</a:t>
            </a:r>
            <a:r>
              <a:rPr lang="en-US" u="sng" dirty="0"/>
              <a:t> </a:t>
            </a:r>
            <a:r>
              <a:rPr lang="en-US" dirty="0"/>
              <a:t>Intensive Care Med. 2011 Jan;37(1):68-76.</a:t>
            </a:r>
          </a:p>
          <a:p>
            <a:r>
              <a:rPr lang="en-US" dirty="0"/>
              <a:t>Deruddre et al., Renal arterial resistance in septic shock: effects of increasing mean arterial pressure with norepinephrine on the renal resistive index assessed with Doppler ultrasonography. Intensive Care Med. 2007 Sep;33(9):1557-62.</a:t>
            </a:r>
          </a:p>
          <a:p>
            <a:r>
              <a:rPr lang="en-US" dirty="0"/>
              <a:t>Lerolle et al., Renal failure in septic shock: predictive value of Doppler-based renal arterial resistive index. Intensive Care Med. 2006 Oct;32(10):1553-9. </a:t>
            </a:r>
          </a:p>
          <a:p>
            <a:r>
              <a:rPr lang="en-US" dirty="0"/>
              <a:t>Lido et al., Clinical Implications of Intrarenal Hemodynamic Evaluation by Doppler Ultrasonography in Heart Failure. JACC Heart Failure. Volume 4, issue 8, August 2016, Pages 674-682</a:t>
            </a:r>
          </a:p>
          <a:p>
            <a:r>
              <a:rPr lang="en-US" dirty="0"/>
              <a:t>Nicolo et al., Renal intraparenchymal resistive index: the ultrasonographic answer to many clinical questions. J Nephrol.  2018 Dec 11</a:t>
            </a:r>
          </a:p>
          <a:p>
            <a:r>
              <a:rPr lang="en-US" dirty="0"/>
              <a:t>O’Neill, WC. Renal resistive index: a case of mistaken identity. Hypertension. 2014 Nov;64(5):915-7</a:t>
            </a:r>
          </a:p>
          <a:p>
            <a:r>
              <a:rPr lang="en-US" dirty="0"/>
              <a:t>Song et al., Value of the combination of renal resistance index and central venous pressure in the early prediction of sepsis-induced acute kidney injury. J Crit Care. 2018 Jun;45:204-208</a:t>
            </a:r>
          </a:p>
          <a:p>
            <a:r>
              <a:rPr lang="en-US" dirty="0"/>
              <a:t>Tang et al., Intrarenal Venous Flow: A Window Into the Congestive Kidney Failure Phenotype of Heart Failure? JACC Heart Fail. 2016 Aug;4(8):683-6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9576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1248</TotalTime>
  <Words>983</Words>
  <Application>Microsoft Office PowerPoint</Application>
  <PresentationFormat>On-screen Show (4:3)</PresentationFormat>
  <Paragraphs>198</Paragraphs>
  <Slides>30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Book Antiqua</vt:lpstr>
      <vt:lpstr>Calibri</vt:lpstr>
      <vt:lpstr>Century Gothic</vt:lpstr>
      <vt:lpstr>Apothecary</vt:lpstr>
      <vt:lpstr>Renal Doppler in Acute Care</vt:lpstr>
      <vt:lpstr>Conflict of interest?</vt:lpstr>
      <vt:lpstr>Key points:</vt:lpstr>
      <vt:lpstr>The Intra-renal Doppler Tracing</vt:lpstr>
      <vt:lpstr>How to acquire the intra-renal Doppler </vt:lpstr>
      <vt:lpstr>Acquisition recap</vt:lpstr>
      <vt:lpstr>Renal resistive index</vt:lpstr>
      <vt:lpstr>What Determines the RRI?</vt:lpstr>
      <vt:lpstr>What Determines the RRI?</vt:lpstr>
      <vt:lpstr>What Determines the RRI?</vt:lpstr>
      <vt:lpstr>RRI-Major determinants</vt:lpstr>
      <vt:lpstr>RRI affected by:  (Nicolo, 2018)</vt:lpstr>
      <vt:lpstr>Intrarenal Venous Doppler</vt:lpstr>
      <vt:lpstr>Intrarenal Venous Doppler</vt:lpstr>
      <vt:lpstr>Putting it all together</vt:lpstr>
      <vt:lpstr>RRI applications in acute care</vt:lpstr>
      <vt:lpstr>Intrarenal Doppler in CHF</vt:lpstr>
      <vt:lpstr>RRI applications in Trauma</vt:lpstr>
      <vt:lpstr>RRI and prediction of AKI in sepsis</vt:lpstr>
      <vt:lpstr>RRI and prediction of AKI in sepsis</vt:lpstr>
      <vt:lpstr>Effect of blood pressure increase and RRI</vt:lpstr>
      <vt:lpstr>RRI and the reversibility of AKI</vt:lpstr>
      <vt:lpstr>RRI and prediction of AKI</vt:lpstr>
      <vt:lpstr>A case</vt:lpstr>
      <vt:lpstr>PowerPoint Presentation</vt:lpstr>
      <vt:lpstr>A Case</vt:lpstr>
      <vt:lpstr>Before and After</vt:lpstr>
      <vt:lpstr>7/3/18</vt:lpstr>
      <vt:lpstr>Summary</vt:lpstr>
      <vt:lpstr>References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Renal Doppler in Acute Care</dc:title>
  <dc:creator>Korbin</dc:creator>
  <cp:lastModifiedBy>Korbin</cp:lastModifiedBy>
  <cp:revision>76</cp:revision>
  <dcterms:created xsi:type="dcterms:W3CDTF">2019-04-19T23:59:32Z</dcterms:created>
  <dcterms:modified xsi:type="dcterms:W3CDTF">2019-05-13T04:40:19Z</dcterms:modified>
</cp:coreProperties>
</file>