
<file path=[Content_Types].xml><?xml version="1.0" encoding="utf-8"?>
<Types xmlns="http://schemas.openxmlformats.org/package/2006/content-types">
  <Default Extension="jfif" ContentType="image/jpeg"/>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
  </p:notesMasterIdLst>
  <p:sldIdLst>
    <p:sldId id="256" r:id="rId2"/>
    <p:sldId id="300" r:id="rId3"/>
    <p:sldId id="294" r:id="rId4"/>
    <p:sldId id="257" r:id="rId5"/>
    <p:sldId id="260" r:id="rId6"/>
    <p:sldId id="258" r:id="rId7"/>
    <p:sldId id="264" r:id="rId8"/>
    <p:sldId id="263" r:id="rId9"/>
    <p:sldId id="296" r:id="rId10"/>
    <p:sldId id="295" r:id="rId11"/>
    <p:sldId id="266" r:id="rId12"/>
    <p:sldId id="268" r:id="rId13"/>
    <p:sldId id="306" r:id="rId14"/>
    <p:sldId id="310" r:id="rId15"/>
    <p:sldId id="272" r:id="rId16"/>
    <p:sldId id="270" r:id="rId17"/>
    <p:sldId id="273" r:id="rId18"/>
    <p:sldId id="301" r:id="rId19"/>
    <p:sldId id="274" r:id="rId20"/>
    <p:sldId id="277" r:id="rId21"/>
    <p:sldId id="275" r:id="rId22"/>
    <p:sldId id="314" r:id="rId23"/>
    <p:sldId id="308" r:id="rId24"/>
    <p:sldId id="315" r:id="rId25"/>
    <p:sldId id="316" r:id="rId26"/>
    <p:sldId id="298" r:id="rId27"/>
    <p:sldId id="319" r:id="rId28"/>
    <p:sldId id="311" r:id="rId29"/>
    <p:sldId id="278" r:id="rId30"/>
    <p:sldId id="280" r:id="rId31"/>
    <p:sldId id="279" r:id="rId32"/>
    <p:sldId id="290" r:id="rId33"/>
    <p:sldId id="284" r:id="rId34"/>
    <p:sldId id="302" r:id="rId35"/>
    <p:sldId id="303" r:id="rId36"/>
    <p:sldId id="299" r:id="rId37"/>
    <p:sldId id="285" r:id="rId38"/>
    <p:sldId id="286" r:id="rId39"/>
    <p:sldId id="287" r:id="rId40"/>
    <p:sldId id="288" r:id="rId41"/>
    <p:sldId id="291" r:id="rId42"/>
    <p:sldId id="283" r:id="rId43"/>
    <p:sldId id="318" r:id="rId44"/>
    <p:sldId id="292" r:id="rId45"/>
    <p:sldId id="313" r:id="rId46"/>
    <p:sldId id="293" r:id="rId47"/>
    <p:sldId id="267" r:id="rId48"/>
    <p:sldId id="305" r:id="rId49"/>
    <p:sldId id="304" r:id="rId50"/>
    <p:sldId id="31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dy" initials="J" lastIdx="0" clrIdx="0">
    <p:extLst>
      <p:ext uri="{19B8F6BF-5375-455C-9EA6-DF929625EA0E}">
        <p15:presenceInfo xmlns:p15="http://schemas.microsoft.com/office/powerpoint/2012/main" userId="Jud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1A8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83" d="100"/>
          <a:sy n="83" d="100"/>
        </p:scale>
        <p:origin x="45" y="40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1F3656-F9EF-41E9-B5A7-50D19266184C}" type="datetimeFigureOut">
              <a:rPr lang="en-CA" smtClean="0"/>
              <a:t>2019-05-21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A9E8D6-F130-4B1B-8304-C461C07B0AB2}" type="slidenum">
              <a:rPr lang="en-CA" smtClean="0"/>
              <a:t>‹#›</a:t>
            </a:fld>
            <a:endParaRPr lang="en-CA"/>
          </a:p>
        </p:txBody>
      </p:sp>
    </p:spTree>
    <p:extLst>
      <p:ext uri="{BB962C8B-B14F-4D97-AF65-F5344CB8AC3E}">
        <p14:creationId xmlns:p14="http://schemas.microsoft.com/office/powerpoint/2010/main" val="4086180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A9E8D6-F130-4B1B-8304-C461C07B0AB2}" type="slidenum">
              <a:rPr lang="en-CA" smtClean="0"/>
              <a:t>17</a:t>
            </a:fld>
            <a:endParaRPr lang="en-CA"/>
          </a:p>
        </p:txBody>
      </p:sp>
    </p:spTree>
    <p:extLst>
      <p:ext uri="{BB962C8B-B14F-4D97-AF65-F5344CB8AC3E}">
        <p14:creationId xmlns:p14="http://schemas.microsoft.com/office/powerpoint/2010/main" val="78735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A9E8D6-F130-4B1B-8304-C461C07B0AB2}" type="slidenum">
              <a:rPr lang="en-CA" smtClean="0"/>
              <a:t>18</a:t>
            </a:fld>
            <a:endParaRPr lang="en-CA"/>
          </a:p>
        </p:txBody>
      </p:sp>
    </p:spTree>
    <p:extLst>
      <p:ext uri="{BB962C8B-B14F-4D97-AF65-F5344CB8AC3E}">
        <p14:creationId xmlns:p14="http://schemas.microsoft.com/office/powerpoint/2010/main" val="314766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E4524B-C418-4F6D-92CE-B12DC8481E1B}" type="datetimeFigureOut">
              <a:rPr lang="en-CA" smtClean="0"/>
              <a:t>2019-05-21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178130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E4524B-C418-4F6D-92CE-B12DC8481E1B}" type="datetimeFigureOut">
              <a:rPr lang="en-CA" smtClean="0"/>
              <a:t>2019-05-21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13531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E4524B-C418-4F6D-92CE-B12DC8481E1B}" type="datetimeFigureOut">
              <a:rPr lang="en-CA" smtClean="0"/>
              <a:t>2019-05-21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559641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E4524B-C418-4F6D-92CE-B12DC8481E1B}" type="datetimeFigureOut">
              <a:rPr lang="en-CA" smtClean="0"/>
              <a:t>2019-05-21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3416159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E4524B-C418-4F6D-92CE-B12DC8481E1B}" type="datetimeFigureOut">
              <a:rPr lang="en-CA" smtClean="0"/>
              <a:t>2019-05-21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129950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E4524B-C418-4F6D-92CE-B12DC8481E1B}" type="datetimeFigureOut">
              <a:rPr lang="en-CA" smtClean="0"/>
              <a:t>2019-05-21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242653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E4524B-C418-4F6D-92CE-B12DC8481E1B}" type="datetimeFigureOut">
              <a:rPr lang="en-CA" smtClean="0"/>
              <a:t>2019-05-21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516071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E4524B-C418-4F6D-92CE-B12DC8481E1B}" type="datetimeFigureOut">
              <a:rPr lang="en-CA" smtClean="0"/>
              <a:t>2019-05-21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4101636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E4524B-C418-4F6D-92CE-B12DC8481E1B}" type="datetimeFigureOut">
              <a:rPr lang="en-CA" smtClean="0"/>
              <a:t>2019-05-21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2600859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E4524B-C418-4F6D-92CE-B12DC8481E1B}" type="datetimeFigureOut">
              <a:rPr lang="en-CA" smtClean="0"/>
              <a:t>2019-05-21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49703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E4524B-C418-4F6D-92CE-B12DC8481E1B}" type="datetimeFigureOut">
              <a:rPr lang="en-CA" smtClean="0"/>
              <a:t>2019-05-21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A072FED-D4FE-4B5C-AFCD-B0F917885DCB}" type="slidenum">
              <a:rPr lang="en-CA" smtClean="0"/>
              <a:t>‹#›</a:t>
            </a:fld>
            <a:endParaRPr lang="en-CA"/>
          </a:p>
        </p:txBody>
      </p:sp>
    </p:spTree>
    <p:extLst>
      <p:ext uri="{BB962C8B-B14F-4D97-AF65-F5344CB8AC3E}">
        <p14:creationId xmlns:p14="http://schemas.microsoft.com/office/powerpoint/2010/main" val="392117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524B-C418-4F6D-92CE-B12DC8481E1B}" type="datetimeFigureOut">
              <a:rPr lang="en-CA" smtClean="0"/>
              <a:t>2019-05-21</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72FED-D4FE-4B5C-AFCD-B0F917885DCB}" type="slidenum">
              <a:rPr lang="en-CA" smtClean="0"/>
              <a:t>‹#›</a:t>
            </a:fld>
            <a:endParaRPr lang="en-CA"/>
          </a:p>
        </p:txBody>
      </p:sp>
    </p:spTree>
    <p:extLst>
      <p:ext uri="{BB962C8B-B14F-4D97-AF65-F5344CB8AC3E}">
        <p14:creationId xmlns:p14="http://schemas.microsoft.com/office/powerpoint/2010/main" val="36233781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fif"/></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3.jfif"/><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g"/><Relationship Id="rId1" Type="http://schemas.openxmlformats.org/officeDocument/2006/relationships/slideLayout" Target="../slideLayouts/slideLayout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7.jfif"/><Relationship Id="rId4" Type="http://schemas.openxmlformats.org/officeDocument/2006/relationships/image" Target="../media/image16.emf"/></Relationships>
</file>

<file path=ppt/slides/_rels/slide24.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25.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21.gif"/><Relationship Id="rId4" Type="http://schemas.openxmlformats.org/officeDocument/2006/relationships/image" Target="../media/image20.emf"/></Relationships>
</file>

<file path=ppt/slides/_rels/slide26.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7.jfif"/><Relationship Id="rId5" Type="http://schemas.openxmlformats.org/officeDocument/2006/relationships/image" Target="../media/image26.emf"/><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f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fif"/><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jpg"/><Relationship Id="rId1" Type="http://schemas.openxmlformats.org/officeDocument/2006/relationships/slideLayout" Target="../slideLayouts/slideLayout2.xm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4.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07B6AD8-3A7E-45D4-A7B2-EB1662515741}"/>
              </a:ext>
            </a:extLst>
          </p:cNvPr>
          <p:cNvSpPr>
            <a:spLocks noGrp="1"/>
          </p:cNvSpPr>
          <p:nvPr>
            <p:ph type="ctrTitle"/>
          </p:nvPr>
        </p:nvSpPr>
        <p:spPr>
          <a:xfrm>
            <a:off x="511840" y="963877"/>
            <a:ext cx="3820722" cy="4930246"/>
          </a:xfrm>
        </p:spPr>
        <p:txBody>
          <a:bodyPr vert="horz" lIns="91440" tIns="45720" rIns="91440" bIns="45720" rtlCol="0" anchor="ctr">
            <a:normAutofit/>
          </a:bodyPr>
          <a:lstStyle/>
          <a:p>
            <a:r>
              <a:rPr lang="en-US" sz="4800" kern="1200" dirty="0">
                <a:solidFill>
                  <a:schemeClr val="accent1"/>
                </a:solidFill>
                <a:latin typeface="+mj-lt"/>
                <a:ea typeface="+mj-ea"/>
                <a:cs typeface="+mj-cs"/>
              </a:rPr>
              <a:t>Contrast nephropathy ?</a:t>
            </a:r>
            <a:br>
              <a:rPr lang="en-US" sz="4800" kern="1200" dirty="0">
                <a:solidFill>
                  <a:schemeClr val="accent1"/>
                </a:solidFill>
                <a:latin typeface="+mj-lt"/>
                <a:ea typeface="+mj-ea"/>
                <a:cs typeface="+mj-cs"/>
              </a:rPr>
            </a:br>
            <a:r>
              <a:rPr lang="en-US" sz="4800" dirty="0">
                <a:solidFill>
                  <a:schemeClr val="accent1"/>
                </a:solidFill>
              </a:rPr>
              <a:t>An update</a:t>
            </a:r>
            <a:endParaRPr lang="en-US" sz="4800" kern="1200" dirty="0">
              <a:solidFill>
                <a:schemeClr val="accent1"/>
              </a:solidFill>
              <a:latin typeface="+mj-lt"/>
              <a:ea typeface="+mj-ea"/>
              <a:cs typeface="+mj-cs"/>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35CDD573-CFDB-4FB7-B03D-82E9C01CD2E8}"/>
              </a:ext>
            </a:extLst>
          </p:cNvPr>
          <p:cNvSpPr>
            <a:spLocks noGrp="1"/>
          </p:cNvSpPr>
          <p:nvPr>
            <p:ph type="subTitle" idx="1"/>
          </p:nvPr>
        </p:nvSpPr>
        <p:spPr>
          <a:xfrm>
            <a:off x="5501156" y="963877"/>
            <a:ext cx="5852644" cy="4441407"/>
          </a:xfrm>
        </p:spPr>
        <p:txBody>
          <a:bodyPr vert="horz" lIns="91440" tIns="45720" rIns="91440" bIns="45720" rtlCol="0" anchor="ctr">
            <a:normAutofit/>
          </a:bodyPr>
          <a:lstStyle/>
          <a:p>
            <a:pPr indent="-228600" algn="l">
              <a:buFont typeface="Arial" panose="020B0604020202020204" pitchFamily="34" charset="0"/>
              <a:buChar char="•"/>
            </a:pPr>
            <a:endParaRPr lang="en-US" b="1" dirty="0"/>
          </a:p>
          <a:p>
            <a:pPr algn="l"/>
            <a:r>
              <a:rPr lang="en-US" sz="2800" b="1" dirty="0"/>
              <a:t>Judy Morris, MD, FRCPC, MSc</a:t>
            </a:r>
          </a:p>
          <a:p>
            <a:pPr algn="l"/>
            <a:r>
              <a:rPr lang="en-US" dirty="0"/>
              <a:t>Department of Emergency Medicine</a:t>
            </a:r>
          </a:p>
          <a:p>
            <a:pPr algn="l"/>
            <a:r>
              <a:rPr lang="en-US" dirty="0"/>
              <a:t>Hôpital du Sacré-Cœur de Montréal</a:t>
            </a:r>
          </a:p>
          <a:p>
            <a:pPr algn="l"/>
            <a:r>
              <a:rPr lang="en-US" dirty="0"/>
              <a:t>Associate professor</a:t>
            </a:r>
          </a:p>
          <a:p>
            <a:pPr algn="l"/>
            <a:r>
              <a:rPr lang="en-US" dirty="0"/>
              <a:t>Université de Montréal</a:t>
            </a:r>
          </a:p>
        </p:txBody>
      </p:sp>
      <p:pic>
        <p:nvPicPr>
          <p:cNvPr id="5" name="Picture 4">
            <a:extLst>
              <a:ext uri="{FF2B5EF4-FFF2-40B4-BE49-F238E27FC236}">
                <a16:creationId xmlns:a16="http://schemas.microsoft.com/office/drawing/2014/main" id="{CD47FD83-FE0A-4BAD-B2CB-FDFF7A1664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909" y="5324606"/>
            <a:ext cx="3629025" cy="1257300"/>
          </a:xfrm>
          <a:prstGeom prst="rect">
            <a:avLst/>
          </a:prstGeom>
          <a:ln w="50800">
            <a:solidFill>
              <a:schemeClr val="bg1"/>
            </a:solidFill>
          </a:ln>
        </p:spPr>
      </p:pic>
      <p:pic>
        <p:nvPicPr>
          <p:cNvPr id="7" name="Picture 6">
            <a:extLst>
              <a:ext uri="{FF2B5EF4-FFF2-40B4-BE49-F238E27FC236}">
                <a16:creationId xmlns:a16="http://schemas.microsoft.com/office/drawing/2014/main" id="{34B0DE95-0489-4B1C-BADC-B9A6AA16D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6031" y="5272847"/>
            <a:ext cx="3253878" cy="1275442"/>
          </a:xfrm>
          <a:prstGeom prst="rect">
            <a:avLst/>
          </a:prstGeom>
          <a:solidFill>
            <a:schemeClr val="bg1"/>
          </a:solidFill>
        </p:spPr>
      </p:pic>
      <p:pic>
        <p:nvPicPr>
          <p:cNvPr id="11" name="Picture 10">
            <a:extLst>
              <a:ext uri="{FF2B5EF4-FFF2-40B4-BE49-F238E27FC236}">
                <a16:creationId xmlns:a16="http://schemas.microsoft.com/office/drawing/2014/main" id="{A6F683E1-339A-41CC-9D02-188C926F5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4051" y="5269281"/>
            <a:ext cx="2371979" cy="1279008"/>
          </a:xfrm>
          <a:prstGeom prst="rect">
            <a:avLst/>
          </a:prstGeom>
        </p:spPr>
      </p:pic>
      <p:pic>
        <p:nvPicPr>
          <p:cNvPr id="13" name="Picture 12">
            <a:extLst>
              <a:ext uri="{FF2B5EF4-FFF2-40B4-BE49-F238E27FC236}">
                <a16:creationId xmlns:a16="http://schemas.microsoft.com/office/drawing/2014/main" id="{CDC9DDBE-8290-49A2-9965-C018A55FE77B}"/>
              </a:ext>
            </a:extLst>
          </p:cNvPr>
          <p:cNvPicPr>
            <a:picLocks noChangeAspect="1"/>
          </p:cNvPicPr>
          <p:nvPr/>
        </p:nvPicPr>
        <p:blipFill rotWithShape="1">
          <a:blip r:embed="rId5">
            <a:extLst>
              <a:ext uri="{28A0092B-C50C-407E-A947-70E740481C1C}">
                <a14:useLocalDpi xmlns:a14="http://schemas.microsoft.com/office/drawing/2010/main" val="0"/>
              </a:ext>
            </a:extLst>
          </a:blip>
          <a:srcRect l="3773"/>
          <a:stretch/>
        </p:blipFill>
        <p:spPr>
          <a:xfrm>
            <a:off x="321563" y="5269281"/>
            <a:ext cx="2309477" cy="1275442"/>
          </a:xfrm>
          <a:prstGeom prst="rect">
            <a:avLst/>
          </a:prstGeom>
          <a:solidFill>
            <a:schemeClr val="bg1"/>
          </a:solidFill>
        </p:spPr>
      </p:pic>
    </p:spTree>
    <p:extLst>
      <p:ext uri="{BB962C8B-B14F-4D97-AF65-F5344CB8AC3E}">
        <p14:creationId xmlns:p14="http://schemas.microsoft.com/office/powerpoint/2010/main" val="2350546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6C36E3-5266-459D-9951-385AA3A3D9D1}"/>
              </a:ext>
            </a:extLst>
          </p:cNvPr>
          <p:cNvSpPr>
            <a:spLocks noGrp="1"/>
          </p:cNvSpPr>
          <p:nvPr>
            <p:ph type="title"/>
          </p:nvPr>
        </p:nvSpPr>
        <p:spPr>
          <a:xfrm>
            <a:off x="500336" y="963877"/>
            <a:ext cx="3832226" cy="4930246"/>
          </a:xfrm>
        </p:spPr>
        <p:txBody>
          <a:bodyPr>
            <a:normAutofit/>
          </a:bodyPr>
          <a:lstStyle/>
          <a:p>
            <a:pPr algn="ctr"/>
            <a:r>
              <a:rPr lang="en-US" sz="4800" dirty="0">
                <a:solidFill>
                  <a:schemeClr val="accent1"/>
                </a:solidFill>
              </a:rPr>
              <a:t>Contrast nephropathy ?</a:t>
            </a:r>
            <a:br>
              <a:rPr lang="en-US" sz="4800" dirty="0">
                <a:solidFill>
                  <a:schemeClr val="accent1"/>
                </a:solidFill>
              </a:rPr>
            </a:br>
            <a:r>
              <a:rPr lang="en-US" sz="4800" dirty="0">
                <a:solidFill>
                  <a:schemeClr val="accent1"/>
                </a:solidFill>
              </a:rPr>
              <a:t>An update</a:t>
            </a:r>
            <a:endParaRPr lang="en-CA" sz="48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9E05D81-6C3F-45F7-9838-890FBAFECF7D}"/>
              </a:ext>
            </a:extLst>
          </p:cNvPr>
          <p:cNvSpPr>
            <a:spLocks noGrp="1"/>
          </p:cNvSpPr>
          <p:nvPr>
            <p:ph idx="1"/>
          </p:nvPr>
        </p:nvSpPr>
        <p:spPr>
          <a:xfrm>
            <a:off x="4976031" y="963877"/>
            <a:ext cx="6377769" cy="4930246"/>
          </a:xfrm>
          <a:solidFill>
            <a:schemeClr val="bg1"/>
          </a:solidFill>
        </p:spPr>
        <p:txBody>
          <a:bodyPr anchor="ctr">
            <a:normAutofit/>
          </a:bodyPr>
          <a:lstStyle/>
          <a:p>
            <a:pPr marL="0" indent="0" algn="ctr">
              <a:buNone/>
            </a:pPr>
            <a:r>
              <a:rPr lang="en-CA" sz="4000" dirty="0"/>
              <a:t>Radiologic</a:t>
            </a:r>
            <a:r>
              <a:rPr lang="fr-FR" sz="4000" dirty="0"/>
              <a:t> </a:t>
            </a:r>
            <a:r>
              <a:rPr lang="en-US" sz="4000" dirty="0"/>
              <a:t>Contrast</a:t>
            </a:r>
            <a:r>
              <a:rPr lang="fr-FR" sz="4000" dirty="0"/>
              <a:t> : </a:t>
            </a:r>
          </a:p>
          <a:p>
            <a:pPr marL="0" indent="0" algn="ctr">
              <a:buNone/>
            </a:pPr>
            <a:r>
              <a:rPr lang="fr-FR" sz="4000" dirty="0"/>
              <a:t>Is it nephrotoxic? </a:t>
            </a:r>
            <a:endParaRPr lang="en-CA" sz="4000" dirty="0"/>
          </a:p>
        </p:txBody>
      </p:sp>
    </p:spTree>
    <p:extLst>
      <p:ext uri="{BB962C8B-B14F-4D97-AF65-F5344CB8AC3E}">
        <p14:creationId xmlns:p14="http://schemas.microsoft.com/office/powerpoint/2010/main" val="2749207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8D0FCC-518E-4ED8-9EFA-3617A323FD54}"/>
              </a:ext>
            </a:extLst>
          </p:cNvPr>
          <p:cNvSpPr>
            <a:spLocks noGrp="1"/>
          </p:cNvSpPr>
          <p:nvPr>
            <p:ph type="title"/>
          </p:nvPr>
        </p:nvSpPr>
        <p:spPr>
          <a:xfrm>
            <a:off x="838200" y="963877"/>
            <a:ext cx="3494362" cy="4930246"/>
          </a:xfrm>
        </p:spPr>
        <p:txBody>
          <a:bodyPr>
            <a:normAutofit/>
          </a:bodyPr>
          <a:lstStyle/>
          <a:p>
            <a:pPr algn="ctr"/>
            <a:r>
              <a:rPr lang="en-CA" sz="4800" dirty="0">
                <a:solidFill>
                  <a:schemeClr val="accent1"/>
                </a:solidFill>
              </a:rPr>
              <a:t>Conflicts</a:t>
            </a:r>
            <a:r>
              <a:rPr lang="fr-CA" sz="4800" dirty="0">
                <a:solidFill>
                  <a:schemeClr val="accent1"/>
                </a:solidFill>
              </a:rPr>
              <a:t> of </a:t>
            </a:r>
            <a:r>
              <a:rPr lang="en-CA" sz="4800" dirty="0">
                <a:solidFill>
                  <a:schemeClr val="accent1"/>
                </a:solidFill>
              </a:rPr>
              <a:t>interests</a:t>
            </a:r>
            <a:r>
              <a:rPr lang="fr-CA" sz="4800" dirty="0">
                <a:solidFill>
                  <a:schemeClr val="accent1"/>
                </a:solidFill>
              </a:rPr>
              <a:t>….</a:t>
            </a:r>
            <a:endParaRPr lang="en-CA" sz="48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9889403-F5FD-4319-99E7-85142D6866A7}"/>
              </a:ext>
            </a:extLst>
          </p:cNvPr>
          <p:cNvSpPr>
            <a:spLocks noGrp="1"/>
          </p:cNvSpPr>
          <p:nvPr>
            <p:ph idx="1"/>
          </p:nvPr>
        </p:nvSpPr>
        <p:spPr>
          <a:xfrm>
            <a:off x="4976030" y="963877"/>
            <a:ext cx="6894389" cy="4930246"/>
          </a:xfrm>
        </p:spPr>
        <p:txBody>
          <a:bodyPr anchor="ctr">
            <a:normAutofit/>
          </a:bodyPr>
          <a:lstStyle/>
          <a:p>
            <a:pPr marL="0" indent="0">
              <a:buNone/>
            </a:pPr>
            <a:endParaRPr lang="fr-CA" sz="2400" dirty="0"/>
          </a:p>
          <a:p>
            <a:pPr marL="0" indent="0">
              <a:buNone/>
            </a:pPr>
            <a:endParaRPr lang="fr-CA" sz="2400" dirty="0"/>
          </a:p>
          <a:p>
            <a:pPr marL="0" indent="0">
              <a:buNone/>
            </a:pPr>
            <a:r>
              <a:rPr lang="fr-CA" sz="3200" dirty="0"/>
              <a:t>Local </a:t>
            </a:r>
            <a:r>
              <a:rPr lang="fr-CA" sz="3200" dirty="0" err="1"/>
              <a:t>Investigator</a:t>
            </a:r>
            <a:r>
              <a:rPr lang="fr-CA" sz="3200" dirty="0"/>
              <a:t> for RAFF-3</a:t>
            </a:r>
          </a:p>
          <a:p>
            <a:pPr marL="0" indent="0">
              <a:buNone/>
            </a:pPr>
            <a:endParaRPr lang="fr-CA" sz="3200" dirty="0"/>
          </a:p>
          <a:p>
            <a:pPr marL="0" indent="0">
              <a:buNone/>
            </a:pPr>
            <a:r>
              <a:rPr lang="fr-CA" sz="3200" dirty="0"/>
              <a:t>Canet </a:t>
            </a:r>
            <a:r>
              <a:rPr lang="fr-CA" sz="3200" dirty="0" err="1"/>
              <a:t>received</a:t>
            </a:r>
            <a:r>
              <a:rPr lang="fr-CA" sz="3200" dirty="0"/>
              <a:t> $ </a:t>
            </a:r>
            <a:r>
              <a:rPr lang="fr-CA" sz="3200" dirty="0" err="1"/>
              <a:t>from</a:t>
            </a:r>
            <a:r>
              <a:rPr lang="fr-CA" sz="3200" dirty="0"/>
              <a:t> </a:t>
            </a:r>
            <a:r>
              <a:rPr lang="fr-CA" sz="3200" dirty="0" err="1"/>
              <a:t>pharmaceuticals</a:t>
            </a:r>
            <a:endParaRPr lang="fr-CA" sz="3200" dirty="0"/>
          </a:p>
          <a:p>
            <a:endParaRPr lang="fr-CA" sz="2400" dirty="0"/>
          </a:p>
          <a:p>
            <a:endParaRPr lang="en-CA" sz="2400" dirty="0"/>
          </a:p>
        </p:txBody>
      </p:sp>
    </p:spTree>
    <p:extLst>
      <p:ext uri="{BB962C8B-B14F-4D97-AF65-F5344CB8AC3E}">
        <p14:creationId xmlns:p14="http://schemas.microsoft.com/office/powerpoint/2010/main" val="2294819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00E5C-D619-419B-BAA3-E93BB4FE6161}"/>
              </a:ext>
            </a:extLst>
          </p:cNvPr>
          <p:cNvSpPr>
            <a:spLocks noGrp="1"/>
          </p:cNvSpPr>
          <p:nvPr>
            <p:ph type="title"/>
          </p:nvPr>
        </p:nvSpPr>
        <p:spPr>
          <a:xfrm>
            <a:off x="838200" y="963877"/>
            <a:ext cx="3494362" cy="4930246"/>
          </a:xfrm>
        </p:spPr>
        <p:txBody>
          <a:bodyPr>
            <a:normAutofit/>
          </a:bodyPr>
          <a:lstStyle/>
          <a:p>
            <a:pPr algn="ctr"/>
            <a:r>
              <a:rPr lang="fr-CA" sz="4800" dirty="0">
                <a:solidFill>
                  <a:schemeClr val="accent1"/>
                </a:solidFill>
              </a:rPr>
              <a:t>Objectives</a:t>
            </a:r>
            <a:endParaRPr lang="en-CA" sz="48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3C45701-7CA8-4C32-8397-C1B7908E76A0}"/>
              </a:ext>
            </a:extLst>
          </p:cNvPr>
          <p:cNvSpPr>
            <a:spLocks noGrp="1"/>
          </p:cNvSpPr>
          <p:nvPr>
            <p:ph idx="1"/>
          </p:nvPr>
        </p:nvSpPr>
        <p:spPr>
          <a:xfrm>
            <a:off x="4976031" y="1347335"/>
            <a:ext cx="6377769" cy="4930246"/>
          </a:xfrm>
        </p:spPr>
        <p:txBody>
          <a:bodyPr anchor="ctr">
            <a:normAutofit fontScale="77500" lnSpcReduction="20000"/>
          </a:bodyPr>
          <a:lstStyle/>
          <a:p>
            <a:pPr marL="0" indent="0">
              <a:buNone/>
            </a:pPr>
            <a:endParaRPr lang="fr-CA" sz="2200" dirty="0"/>
          </a:p>
          <a:p>
            <a:pPr marL="0" indent="0">
              <a:buNone/>
            </a:pPr>
            <a:endParaRPr lang="fr-CA" sz="2200" dirty="0"/>
          </a:p>
          <a:p>
            <a:pPr marL="0" indent="0">
              <a:buNone/>
            </a:pPr>
            <a:endParaRPr lang="fr-CA" sz="2200" dirty="0"/>
          </a:p>
          <a:p>
            <a:pPr marL="0" indent="0">
              <a:buNone/>
            </a:pPr>
            <a:r>
              <a:rPr lang="fr-CA" sz="5400" dirty="0" err="1"/>
              <a:t>Definitions</a:t>
            </a:r>
            <a:endParaRPr lang="fr-CA" sz="5400" dirty="0"/>
          </a:p>
          <a:p>
            <a:pPr marL="0" indent="0">
              <a:buNone/>
            </a:pPr>
            <a:endParaRPr lang="fr-CA" sz="5400" dirty="0"/>
          </a:p>
          <a:p>
            <a:pPr marL="0" indent="0">
              <a:buNone/>
            </a:pPr>
            <a:r>
              <a:rPr lang="fr-CA" sz="5400" dirty="0" err="1"/>
              <a:t>What’s</a:t>
            </a:r>
            <a:r>
              <a:rPr lang="fr-CA" sz="5400" dirty="0"/>
              <a:t> </a:t>
            </a:r>
            <a:r>
              <a:rPr lang="fr-CA" sz="5400" dirty="0" err="1"/>
              <a:t>known</a:t>
            </a:r>
            <a:endParaRPr lang="fr-CA" sz="5400" dirty="0"/>
          </a:p>
          <a:p>
            <a:pPr marL="0" indent="0">
              <a:buNone/>
            </a:pPr>
            <a:endParaRPr lang="fr-CA" sz="5400" dirty="0"/>
          </a:p>
          <a:p>
            <a:pPr marL="0" indent="0">
              <a:buNone/>
            </a:pPr>
            <a:r>
              <a:rPr lang="fr-CA" sz="5400" dirty="0" err="1"/>
              <a:t>What’s</a:t>
            </a:r>
            <a:r>
              <a:rPr lang="fr-CA" sz="5400" dirty="0"/>
              <a:t> new</a:t>
            </a:r>
          </a:p>
          <a:p>
            <a:pPr marL="0" indent="0">
              <a:buNone/>
            </a:pPr>
            <a:endParaRPr lang="fr-CA" sz="5400" dirty="0"/>
          </a:p>
          <a:p>
            <a:pPr marL="0" indent="0">
              <a:buNone/>
            </a:pPr>
            <a:r>
              <a:rPr lang="fr-CA" sz="5400" dirty="0" err="1"/>
              <a:t>Advice</a:t>
            </a:r>
            <a:r>
              <a:rPr lang="fr-CA" sz="5400" dirty="0"/>
              <a:t> for patient care</a:t>
            </a:r>
          </a:p>
          <a:p>
            <a:pPr lvl="1"/>
            <a:endParaRPr lang="fr-CA" sz="3900" dirty="0"/>
          </a:p>
          <a:p>
            <a:endParaRPr lang="fr-CA" sz="3900" dirty="0"/>
          </a:p>
          <a:p>
            <a:endParaRPr lang="fr-CA" sz="2200" dirty="0"/>
          </a:p>
          <a:p>
            <a:endParaRPr lang="en-CA" sz="2200" dirty="0"/>
          </a:p>
        </p:txBody>
      </p:sp>
    </p:spTree>
    <p:extLst>
      <p:ext uri="{BB962C8B-B14F-4D97-AF65-F5344CB8AC3E}">
        <p14:creationId xmlns:p14="http://schemas.microsoft.com/office/powerpoint/2010/main" val="1761500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D94F3-4D36-4A46-89C3-359F03857B0C}"/>
              </a:ext>
            </a:extLst>
          </p:cNvPr>
          <p:cNvSpPr>
            <a:spLocks noGrp="1"/>
          </p:cNvSpPr>
          <p:nvPr>
            <p:ph type="title"/>
          </p:nvPr>
        </p:nvSpPr>
        <p:spPr>
          <a:xfrm>
            <a:off x="838199" y="975379"/>
            <a:ext cx="4153619" cy="4930246"/>
          </a:xfrm>
        </p:spPr>
        <p:txBody>
          <a:bodyPr>
            <a:normAutofit/>
          </a:bodyPr>
          <a:lstStyle/>
          <a:p>
            <a:r>
              <a:rPr lang="fr-CA" sz="5400" b="1" dirty="0" err="1">
                <a:solidFill>
                  <a:srgbClr val="C00000"/>
                </a:solidFill>
              </a:rPr>
              <a:t>C</a:t>
            </a:r>
            <a:r>
              <a:rPr lang="fr-CA" sz="5400" b="1" dirty="0" err="1">
                <a:solidFill>
                  <a:schemeClr val="accent1"/>
                </a:solidFill>
              </a:rPr>
              <a:t>ontrast</a:t>
            </a:r>
            <a:r>
              <a:rPr lang="fr-CA" sz="5400" b="1" dirty="0">
                <a:solidFill>
                  <a:schemeClr val="accent1"/>
                </a:solidFill>
              </a:rPr>
              <a:t>-</a:t>
            </a:r>
            <a:br>
              <a:rPr lang="fr-CA" sz="5400" b="1" dirty="0">
                <a:solidFill>
                  <a:schemeClr val="accent1"/>
                </a:solidFill>
              </a:rPr>
            </a:br>
            <a:r>
              <a:rPr lang="fr-CA" sz="5400" b="1" dirty="0" err="1">
                <a:solidFill>
                  <a:srgbClr val="C00000"/>
                </a:solidFill>
              </a:rPr>
              <a:t>I</a:t>
            </a:r>
            <a:r>
              <a:rPr lang="fr-CA" sz="5400" b="1" dirty="0" err="1">
                <a:solidFill>
                  <a:schemeClr val="accent1"/>
                </a:solidFill>
              </a:rPr>
              <a:t>nduced</a:t>
            </a:r>
            <a:br>
              <a:rPr lang="fr-CA" sz="5400" b="1" dirty="0">
                <a:solidFill>
                  <a:schemeClr val="accent1"/>
                </a:solidFill>
              </a:rPr>
            </a:br>
            <a:r>
              <a:rPr lang="fr-CA" sz="5400" b="1" dirty="0" err="1">
                <a:solidFill>
                  <a:srgbClr val="C00000"/>
                </a:solidFill>
              </a:rPr>
              <a:t>N</a:t>
            </a:r>
            <a:r>
              <a:rPr lang="fr-CA" sz="5400" b="1" dirty="0" err="1">
                <a:solidFill>
                  <a:schemeClr val="accent1"/>
                </a:solidFill>
              </a:rPr>
              <a:t>ephropathy</a:t>
            </a:r>
            <a:r>
              <a:rPr lang="fr-CA" sz="5400" b="1" dirty="0">
                <a:solidFill>
                  <a:schemeClr val="accent1"/>
                </a:solidFill>
              </a:rPr>
              <a:t>?</a:t>
            </a:r>
            <a:endParaRPr lang="en-CA" sz="5400" b="1" dirty="0">
              <a:solidFill>
                <a:schemeClr val="accent1"/>
              </a:solidFill>
            </a:endParaRPr>
          </a:p>
        </p:txBody>
      </p:sp>
      <p:pic>
        <p:nvPicPr>
          <p:cNvPr id="7" name="Content Placeholder 6">
            <a:extLst>
              <a:ext uri="{FF2B5EF4-FFF2-40B4-BE49-F238E27FC236}">
                <a16:creationId xmlns:a16="http://schemas.microsoft.com/office/drawing/2014/main" id="{3D7BBD8A-ED8B-4358-8947-EBAFD6889A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40022" y="1747684"/>
            <a:ext cx="5385579" cy="3583858"/>
          </a:xfrm>
          <a:effectLst>
            <a:outerShdw blurRad="571500" dist="50800" dir="5400000" algn="ctr" rotWithShape="0">
              <a:srgbClr val="000000">
                <a:alpha val="31000"/>
              </a:srgbClr>
            </a:outerShdw>
          </a:effectLst>
        </p:spPr>
      </p:pic>
    </p:spTree>
    <p:extLst>
      <p:ext uri="{BB962C8B-B14F-4D97-AF65-F5344CB8AC3E}">
        <p14:creationId xmlns:p14="http://schemas.microsoft.com/office/powerpoint/2010/main" val="3586621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2B7E3F-59A8-40EB-896C-47DECAF8A60E}"/>
              </a:ext>
            </a:extLst>
          </p:cNvPr>
          <p:cNvSpPr>
            <a:spLocks noGrp="1"/>
          </p:cNvSpPr>
          <p:nvPr>
            <p:ph type="title"/>
          </p:nvPr>
        </p:nvSpPr>
        <p:spPr>
          <a:xfrm>
            <a:off x="575191" y="963877"/>
            <a:ext cx="3989434" cy="4930246"/>
          </a:xfrm>
        </p:spPr>
        <p:txBody>
          <a:bodyPr>
            <a:normAutofit/>
          </a:bodyPr>
          <a:lstStyle/>
          <a:p>
            <a:pPr algn="ctr"/>
            <a:r>
              <a:rPr lang="fr-CA" sz="4800" dirty="0" err="1">
                <a:solidFill>
                  <a:schemeClr val="accent1"/>
                </a:solidFill>
              </a:rPr>
              <a:t>Increase</a:t>
            </a:r>
            <a:r>
              <a:rPr lang="fr-CA" sz="4800" dirty="0">
                <a:solidFill>
                  <a:schemeClr val="accent1"/>
                </a:solidFill>
              </a:rPr>
              <a:t> in </a:t>
            </a:r>
            <a:r>
              <a:rPr lang="fr-CA" sz="4800" dirty="0" err="1">
                <a:solidFill>
                  <a:schemeClr val="accent1"/>
                </a:solidFill>
              </a:rPr>
              <a:t>creatinine</a:t>
            </a:r>
            <a:r>
              <a:rPr lang="fr-CA" sz="4800" dirty="0">
                <a:solidFill>
                  <a:schemeClr val="accent1"/>
                </a:solidFill>
              </a:rPr>
              <a:t>…</a:t>
            </a:r>
            <a:endParaRPr lang="en-CA" sz="48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0D4839-55E8-4DEE-B9CD-A9E9C3C83EAA}"/>
              </a:ext>
            </a:extLst>
          </p:cNvPr>
          <p:cNvSpPr>
            <a:spLocks noGrp="1"/>
          </p:cNvSpPr>
          <p:nvPr>
            <p:ph idx="1"/>
          </p:nvPr>
        </p:nvSpPr>
        <p:spPr>
          <a:xfrm>
            <a:off x="4976031" y="1268361"/>
            <a:ext cx="6377769" cy="4625762"/>
          </a:xfrm>
        </p:spPr>
        <p:txBody>
          <a:bodyPr anchor="ctr">
            <a:normAutofit/>
          </a:bodyPr>
          <a:lstStyle/>
          <a:p>
            <a:pPr marL="0" indent="0">
              <a:buNone/>
            </a:pPr>
            <a:r>
              <a:rPr lang="fr-CA" sz="3600" dirty="0"/>
              <a:t>1. … 25 % vs. base value</a:t>
            </a:r>
          </a:p>
          <a:p>
            <a:endParaRPr lang="fr-CA" sz="3600" dirty="0"/>
          </a:p>
          <a:p>
            <a:pPr marL="0" indent="0">
              <a:buNone/>
            </a:pPr>
            <a:r>
              <a:rPr lang="fr-CA" sz="3600" dirty="0"/>
              <a:t>2. …..50 % vs. base value</a:t>
            </a:r>
          </a:p>
          <a:p>
            <a:endParaRPr lang="fr-CA" sz="3600" dirty="0"/>
          </a:p>
          <a:p>
            <a:pPr marL="0" indent="0">
              <a:buNone/>
            </a:pPr>
            <a:r>
              <a:rPr lang="fr-CA" sz="3600" dirty="0"/>
              <a:t>3. …..75 %  vs. base value</a:t>
            </a:r>
          </a:p>
          <a:p>
            <a:pPr marL="0" indent="0">
              <a:buNone/>
            </a:pPr>
            <a:endParaRPr lang="fr-CA" sz="3600" dirty="0"/>
          </a:p>
          <a:p>
            <a:pPr marL="0" indent="0">
              <a:buNone/>
            </a:pPr>
            <a:r>
              <a:rPr lang="fr-CA" sz="3600" dirty="0"/>
              <a:t>4. ….100% vs. base value</a:t>
            </a:r>
          </a:p>
          <a:p>
            <a:endParaRPr lang="en-CA" sz="2400" dirty="0"/>
          </a:p>
        </p:txBody>
      </p:sp>
    </p:spTree>
    <p:extLst>
      <p:ext uri="{BB962C8B-B14F-4D97-AF65-F5344CB8AC3E}">
        <p14:creationId xmlns:p14="http://schemas.microsoft.com/office/powerpoint/2010/main" val="2706856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2B7E3F-59A8-40EB-896C-47DECAF8A60E}"/>
              </a:ext>
            </a:extLst>
          </p:cNvPr>
          <p:cNvSpPr>
            <a:spLocks noGrp="1"/>
          </p:cNvSpPr>
          <p:nvPr>
            <p:ph type="title"/>
          </p:nvPr>
        </p:nvSpPr>
        <p:spPr>
          <a:xfrm>
            <a:off x="508824" y="963877"/>
            <a:ext cx="3823738" cy="4930246"/>
          </a:xfrm>
        </p:spPr>
        <p:txBody>
          <a:bodyPr>
            <a:normAutofit/>
          </a:bodyPr>
          <a:lstStyle/>
          <a:p>
            <a:pPr algn="ctr"/>
            <a:r>
              <a:rPr lang="fr-CA" dirty="0" err="1">
                <a:solidFill>
                  <a:schemeClr val="accent1"/>
                </a:solidFill>
              </a:rPr>
              <a:t>Increase</a:t>
            </a:r>
            <a:r>
              <a:rPr lang="fr-CA" dirty="0">
                <a:solidFill>
                  <a:schemeClr val="accent1"/>
                </a:solidFill>
              </a:rPr>
              <a:t> in </a:t>
            </a:r>
            <a:r>
              <a:rPr lang="fr-CA" dirty="0" err="1">
                <a:solidFill>
                  <a:schemeClr val="accent1"/>
                </a:solidFill>
              </a:rPr>
              <a:t>creatinine</a:t>
            </a:r>
            <a:r>
              <a:rPr lang="fr-CA" dirty="0">
                <a:solidFill>
                  <a:schemeClr val="accent1"/>
                </a:solidFill>
              </a:rPr>
              <a:t>…</a:t>
            </a:r>
            <a:endParaRPr lang="en-CA"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0D4839-55E8-4DEE-B9CD-A9E9C3C83EAA}"/>
              </a:ext>
            </a:extLst>
          </p:cNvPr>
          <p:cNvSpPr>
            <a:spLocks noGrp="1"/>
          </p:cNvSpPr>
          <p:nvPr>
            <p:ph idx="1"/>
          </p:nvPr>
        </p:nvSpPr>
        <p:spPr>
          <a:xfrm>
            <a:off x="4976031" y="963877"/>
            <a:ext cx="6377769" cy="4930246"/>
          </a:xfrm>
        </p:spPr>
        <p:txBody>
          <a:bodyPr anchor="ctr">
            <a:normAutofit/>
          </a:bodyPr>
          <a:lstStyle/>
          <a:p>
            <a:pPr marL="0" indent="0">
              <a:buNone/>
            </a:pPr>
            <a:endParaRPr lang="fr-CA" sz="3600" b="1" dirty="0"/>
          </a:p>
          <a:p>
            <a:pPr marL="0" indent="0">
              <a:buNone/>
            </a:pPr>
            <a:r>
              <a:rPr lang="fr-CA" sz="3600" b="1" dirty="0"/>
              <a:t>1. …de 25 % vs. base value </a:t>
            </a:r>
          </a:p>
          <a:p>
            <a:pPr marL="0" indent="0">
              <a:buNone/>
            </a:pPr>
            <a:r>
              <a:rPr lang="fr-CA" sz="3600" b="1" dirty="0"/>
              <a:t>72 </a:t>
            </a:r>
            <a:r>
              <a:rPr lang="fr-CA" sz="3600" b="1" dirty="0" err="1"/>
              <a:t>hr</a:t>
            </a:r>
            <a:r>
              <a:rPr lang="fr-CA" sz="3600" b="1" dirty="0"/>
              <a:t> </a:t>
            </a:r>
            <a:r>
              <a:rPr lang="fr-CA" sz="3600" b="1" dirty="0" err="1"/>
              <a:t>after</a:t>
            </a:r>
            <a:r>
              <a:rPr lang="fr-CA" sz="3600" b="1" dirty="0"/>
              <a:t> </a:t>
            </a:r>
            <a:r>
              <a:rPr lang="fr-CA" sz="3600" b="1" dirty="0" err="1"/>
              <a:t>contrast</a:t>
            </a:r>
            <a:r>
              <a:rPr lang="fr-CA" sz="3600" b="1" dirty="0"/>
              <a:t> </a:t>
            </a:r>
          </a:p>
          <a:p>
            <a:pPr marL="0" indent="0">
              <a:buNone/>
            </a:pPr>
            <a:r>
              <a:rPr lang="fr-CA" sz="3600" b="1" dirty="0"/>
              <a:t>Return to N = 7 </a:t>
            </a:r>
            <a:r>
              <a:rPr lang="fr-CA" sz="3600" b="1" dirty="0" err="1"/>
              <a:t>days</a:t>
            </a:r>
            <a:endParaRPr lang="fr-CA" sz="3600" b="1" dirty="0"/>
          </a:p>
          <a:p>
            <a:pPr marL="0" indent="0">
              <a:buNone/>
            </a:pPr>
            <a:endParaRPr lang="fr-CA" sz="2400" dirty="0"/>
          </a:p>
          <a:p>
            <a:pPr marL="0" indent="0">
              <a:buNone/>
            </a:pPr>
            <a:r>
              <a:rPr lang="fr-CA" sz="2400" dirty="0">
                <a:solidFill>
                  <a:schemeClr val="tx1">
                    <a:lumMod val="50000"/>
                    <a:lumOff val="50000"/>
                  </a:schemeClr>
                </a:solidFill>
              </a:rPr>
              <a:t>2. …..</a:t>
            </a:r>
            <a:r>
              <a:rPr lang="fr-CA" sz="2400" dirty="0"/>
              <a:t> </a:t>
            </a:r>
            <a:r>
              <a:rPr lang="fr-CA" sz="2400" dirty="0">
                <a:solidFill>
                  <a:schemeClr val="bg1">
                    <a:lumMod val="50000"/>
                  </a:schemeClr>
                </a:solidFill>
              </a:rPr>
              <a:t>50 % vs. base value</a:t>
            </a:r>
          </a:p>
          <a:p>
            <a:pPr marL="0" indent="0">
              <a:buNone/>
            </a:pPr>
            <a:r>
              <a:rPr lang="fr-CA" sz="2400" dirty="0">
                <a:solidFill>
                  <a:schemeClr val="tx1">
                    <a:lumMod val="50000"/>
                    <a:lumOff val="50000"/>
                  </a:schemeClr>
                </a:solidFill>
              </a:rPr>
              <a:t>3. ……</a:t>
            </a:r>
            <a:r>
              <a:rPr lang="fr-CA" sz="2400" dirty="0">
                <a:solidFill>
                  <a:schemeClr val="bg1">
                    <a:lumMod val="50000"/>
                  </a:schemeClr>
                </a:solidFill>
              </a:rPr>
              <a:t>75 %  vs. base value</a:t>
            </a:r>
          </a:p>
          <a:p>
            <a:pPr marL="0" indent="0">
              <a:buNone/>
            </a:pPr>
            <a:r>
              <a:rPr lang="fr-CA" sz="2400" dirty="0">
                <a:solidFill>
                  <a:schemeClr val="bg1">
                    <a:lumMod val="50000"/>
                  </a:schemeClr>
                </a:solidFill>
              </a:rPr>
              <a:t>4. ……100% vs. base value</a:t>
            </a:r>
          </a:p>
          <a:p>
            <a:pPr marL="0" indent="0">
              <a:buNone/>
            </a:pPr>
            <a:endParaRPr lang="fr-CA" sz="2400" dirty="0">
              <a:solidFill>
                <a:schemeClr val="tx1">
                  <a:lumMod val="50000"/>
                  <a:lumOff val="50000"/>
                </a:schemeClr>
              </a:solidFill>
            </a:endParaRPr>
          </a:p>
          <a:p>
            <a:endParaRPr lang="en-CA" sz="2400" dirty="0"/>
          </a:p>
        </p:txBody>
      </p:sp>
      <p:sp>
        <p:nvSpPr>
          <p:cNvPr id="4" name="Arrow: Right 3">
            <a:extLst>
              <a:ext uri="{FF2B5EF4-FFF2-40B4-BE49-F238E27FC236}">
                <a16:creationId xmlns:a16="http://schemas.microsoft.com/office/drawing/2014/main" id="{E781C3A1-6F61-493C-A841-7E24B2829047}"/>
              </a:ext>
            </a:extLst>
          </p:cNvPr>
          <p:cNvSpPr/>
          <p:nvPr/>
        </p:nvSpPr>
        <p:spPr>
          <a:xfrm>
            <a:off x="4018947" y="1437969"/>
            <a:ext cx="966003" cy="589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9560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D94F3-4D36-4A46-89C3-359F03857B0C}"/>
              </a:ext>
            </a:extLst>
          </p:cNvPr>
          <p:cNvSpPr>
            <a:spLocks noGrp="1"/>
          </p:cNvSpPr>
          <p:nvPr>
            <p:ph type="title"/>
          </p:nvPr>
        </p:nvSpPr>
        <p:spPr>
          <a:xfrm>
            <a:off x="838200" y="963877"/>
            <a:ext cx="3494362" cy="4930246"/>
          </a:xfrm>
        </p:spPr>
        <p:txBody>
          <a:bodyPr>
            <a:normAutofit/>
          </a:bodyPr>
          <a:lstStyle/>
          <a:p>
            <a:r>
              <a:rPr lang="fr-CA" sz="7200" dirty="0">
                <a:solidFill>
                  <a:srgbClr val="C00000"/>
                </a:solidFill>
              </a:rPr>
              <a:t>A</a:t>
            </a:r>
            <a:r>
              <a:rPr lang="fr-CA" sz="7200" dirty="0">
                <a:solidFill>
                  <a:schemeClr val="accent1"/>
                </a:solidFill>
              </a:rPr>
              <a:t>cute </a:t>
            </a:r>
            <a:br>
              <a:rPr lang="fr-CA" sz="7200" dirty="0">
                <a:solidFill>
                  <a:schemeClr val="accent1"/>
                </a:solidFill>
              </a:rPr>
            </a:br>
            <a:r>
              <a:rPr lang="fr-CA" sz="7200" dirty="0" err="1">
                <a:solidFill>
                  <a:srgbClr val="C00000"/>
                </a:solidFill>
              </a:rPr>
              <a:t>K</a:t>
            </a:r>
            <a:r>
              <a:rPr lang="fr-CA" sz="7200" dirty="0" err="1">
                <a:solidFill>
                  <a:schemeClr val="accent1"/>
                </a:solidFill>
              </a:rPr>
              <a:t>idney</a:t>
            </a:r>
            <a:r>
              <a:rPr lang="fr-CA" sz="7200" dirty="0">
                <a:solidFill>
                  <a:schemeClr val="accent1"/>
                </a:solidFill>
              </a:rPr>
              <a:t> </a:t>
            </a:r>
            <a:br>
              <a:rPr lang="fr-CA" sz="7200" dirty="0">
                <a:solidFill>
                  <a:schemeClr val="accent1"/>
                </a:solidFill>
              </a:rPr>
            </a:br>
            <a:r>
              <a:rPr lang="fr-CA" sz="7200" dirty="0" err="1">
                <a:solidFill>
                  <a:srgbClr val="C00000"/>
                </a:solidFill>
              </a:rPr>
              <a:t>I</a:t>
            </a:r>
            <a:r>
              <a:rPr lang="fr-CA" sz="7200" dirty="0" err="1">
                <a:solidFill>
                  <a:schemeClr val="accent1"/>
                </a:solidFill>
              </a:rPr>
              <a:t>njury</a:t>
            </a:r>
            <a:endParaRPr lang="en-CA" sz="7200" dirty="0">
              <a:solidFill>
                <a:schemeClr val="accent1"/>
              </a:solidFill>
            </a:endParaRPr>
          </a:p>
        </p:txBody>
      </p:sp>
      <p:pic>
        <p:nvPicPr>
          <p:cNvPr id="7" name="Content Placeholder 6">
            <a:extLst>
              <a:ext uri="{FF2B5EF4-FFF2-40B4-BE49-F238E27FC236}">
                <a16:creationId xmlns:a16="http://schemas.microsoft.com/office/drawing/2014/main" id="{3D7BBD8A-ED8B-4358-8947-EBAFD6889A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40022" y="1747684"/>
            <a:ext cx="5385579" cy="3583858"/>
          </a:xfrm>
          <a:effectLst>
            <a:outerShdw blurRad="571500" dist="50800" dir="5400000" algn="ctr" rotWithShape="0">
              <a:srgbClr val="000000">
                <a:alpha val="31000"/>
              </a:srgbClr>
            </a:outerShdw>
          </a:effectLst>
        </p:spPr>
      </p:pic>
    </p:spTree>
    <p:extLst>
      <p:ext uri="{BB962C8B-B14F-4D97-AF65-F5344CB8AC3E}">
        <p14:creationId xmlns:p14="http://schemas.microsoft.com/office/powerpoint/2010/main" val="1379373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B7E3F-59A8-40EB-896C-47DECAF8A60E}"/>
              </a:ext>
            </a:extLst>
          </p:cNvPr>
          <p:cNvSpPr>
            <a:spLocks noGrp="1"/>
          </p:cNvSpPr>
          <p:nvPr>
            <p:ph type="title"/>
          </p:nvPr>
        </p:nvSpPr>
        <p:spPr>
          <a:xfrm>
            <a:off x="575191" y="963877"/>
            <a:ext cx="3989434" cy="4930246"/>
          </a:xfrm>
        </p:spPr>
        <p:txBody>
          <a:bodyPr>
            <a:normAutofit/>
          </a:bodyPr>
          <a:lstStyle/>
          <a:p>
            <a:pPr algn="ctr"/>
            <a:r>
              <a:rPr lang="fr-CA" sz="4800" dirty="0" err="1">
                <a:solidFill>
                  <a:schemeClr val="accent1"/>
                </a:solidFill>
              </a:rPr>
              <a:t>Increase</a:t>
            </a:r>
            <a:r>
              <a:rPr lang="fr-CA" sz="4800" dirty="0">
                <a:solidFill>
                  <a:schemeClr val="accent1"/>
                </a:solidFill>
              </a:rPr>
              <a:t> in </a:t>
            </a:r>
            <a:r>
              <a:rPr lang="fr-CA" sz="4800" dirty="0" err="1">
                <a:solidFill>
                  <a:schemeClr val="accent1"/>
                </a:solidFill>
              </a:rPr>
              <a:t>creatinine</a:t>
            </a:r>
            <a:r>
              <a:rPr lang="fr-CA" sz="4800" dirty="0">
                <a:solidFill>
                  <a:schemeClr val="accent1"/>
                </a:solidFill>
              </a:rPr>
              <a:t>…</a:t>
            </a:r>
            <a:endParaRPr lang="en-CA" sz="4800" dirty="0">
              <a:solidFill>
                <a:schemeClr val="accent1"/>
              </a:solidFill>
            </a:endParaRPr>
          </a:p>
        </p:txBody>
      </p:sp>
      <p:sp>
        <p:nvSpPr>
          <p:cNvPr id="3" name="Content Placeholder 2">
            <a:extLst>
              <a:ext uri="{FF2B5EF4-FFF2-40B4-BE49-F238E27FC236}">
                <a16:creationId xmlns:a16="http://schemas.microsoft.com/office/drawing/2014/main" id="{FC0D4839-55E8-4DEE-B9CD-A9E9C3C83EAA}"/>
              </a:ext>
            </a:extLst>
          </p:cNvPr>
          <p:cNvSpPr>
            <a:spLocks noGrp="1"/>
          </p:cNvSpPr>
          <p:nvPr>
            <p:ph idx="1"/>
          </p:nvPr>
        </p:nvSpPr>
        <p:spPr>
          <a:xfrm>
            <a:off x="4976031" y="1207225"/>
            <a:ext cx="6377769" cy="4930246"/>
          </a:xfrm>
        </p:spPr>
        <p:txBody>
          <a:bodyPr anchor="ctr">
            <a:normAutofit/>
          </a:bodyPr>
          <a:lstStyle/>
          <a:p>
            <a:pPr marL="0" indent="0">
              <a:buNone/>
            </a:pPr>
            <a:r>
              <a:rPr lang="fr-CA" sz="3600" dirty="0"/>
              <a:t>1. … 25 % vs. base value</a:t>
            </a:r>
          </a:p>
          <a:p>
            <a:endParaRPr lang="fr-CA" sz="3600" dirty="0"/>
          </a:p>
          <a:p>
            <a:pPr marL="0" indent="0">
              <a:buNone/>
            </a:pPr>
            <a:r>
              <a:rPr lang="fr-CA" sz="3600" dirty="0"/>
              <a:t>2. …..50 % vs. base value</a:t>
            </a:r>
          </a:p>
          <a:p>
            <a:endParaRPr lang="fr-CA" sz="3600" dirty="0"/>
          </a:p>
          <a:p>
            <a:pPr marL="0" indent="0">
              <a:buNone/>
            </a:pPr>
            <a:r>
              <a:rPr lang="fr-CA" sz="3600" dirty="0"/>
              <a:t>3. …..75 %  vs. base value</a:t>
            </a:r>
          </a:p>
          <a:p>
            <a:pPr marL="0" indent="0">
              <a:buNone/>
            </a:pPr>
            <a:endParaRPr lang="fr-CA" sz="3600" dirty="0"/>
          </a:p>
          <a:p>
            <a:pPr marL="0" indent="0">
              <a:buNone/>
            </a:pPr>
            <a:r>
              <a:rPr lang="fr-CA" sz="3600" dirty="0"/>
              <a:t>4. ….100% vs. base value</a:t>
            </a:r>
          </a:p>
          <a:p>
            <a:endParaRPr lang="en-CA" sz="2400" dirty="0"/>
          </a:p>
        </p:txBody>
      </p:sp>
    </p:spTree>
    <p:extLst>
      <p:ext uri="{BB962C8B-B14F-4D97-AF65-F5344CB8AC3E}">
        <p14:creationId xmlns:p14="http://schemas.microsoft.com/office/powerpoint/2010/main" val="868470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B7E3F-59A8-40EB-896C-47DECAF8A60E}"/>
              </a:ext>
            </a:extLst>
          </p:cNvPr>
          <p:cNvSpPr>
            <a:spLocks noGrp="1"/>
          </p:cNvSpPr>
          <p:nvPr>
            <p:ph type="title"/>
          </p:nvPr>
        </p:nvSpPr>
        <p:spPr>
          <a:xfrm>
            <a:off x="575191" y="963877"/>
            <a:ext cx="3580552" cy="4930246"/>
          </a:xfrm>
        </p:spPr>
        <p:txBody>
          <a:bodyPr>
            <a:normAutofit/>
          </a:bodyPr>
          <a:lstStyle/>
          <a:p>
            <a:pPr algn="ctr"/>
            <a:br>
              <a:rPr lang="fr-CA" dirty="0">
                <a:solidFill>
                  <a:schemeClr val="accent1"/>
                </a:solidFill>
              </a:rPr>
            </a:br>
            <a:br>
              <a:rPr lang="fr-CA" dirty="0">
                <a:solidFill>
                  <a:schemeClr val="accent1"/>
                </a:solidFill>
              </a:rPr>
            </a:br>
            <a:r>
              <a:rPr lang="fr-CA" sz="4800" dirty="0" err="1">
                <a:solidFill>
                  <a:schemeClr val="accent1"/>
                </a:solidFill>
              </a:rPr>
              <a:t>Increase</a:t>
            </a:r>
            <a:r>
              <a:rPr lang="fr-CA" sz="4800" dirty="0">
                <a:solidFill>
                  <a:schemeClr val="accent1"/>
                </a:solidFill>
              </a:rPr>
              <a:t> in </a:t>
            </a:r>
            <a:r>
              <a:rPr lang="fr-CA" sz="4800" dirty="0" err="1">
                <a:solidFill>
                  <a:schemeClr val="accent1"/>
                </a:solidFill>
              </a:rPr>
              <a:t>creatinine</a:t>
            </a:r>
            <a:r>
              <a:rPr lang="fr-CA" sz="4800" dirty="0">
                <a:solidFill>
                  <a:schemeClr val="accent1"/>
                </a:solidFill>
              </a:rPr>
              <a:t>…</a:t>
            </a:r>
            <a:endParaRPr lang="en-CA" dirty="0">
              <a:solidFill>
                <a:schemeClr val="accent1"/>
              </a:solidFill>
            </a:endParaRPr>
          </a:p>
        </p:txBody>
      </p:sp>
      <p:sp>
        <p:nvSpPr>
          <p:cNvPr id="3" name="Content Placeholder 2">
            <a:extLst>
              <a:ext uri="{FF2B5EF4-FFF2-40B4-BE49-F238E27FC236}">
                <a16:creationId xmlns:a16="http://schemas.microsoft.com/office/drawing/2014/main" id="{FC0D4839-55E8-4DEE-B9CD-A9E9C3C83EAA}"/>
              </a:ext>
            </a:extLst>
          </p:cNvPr>
          <p:cNvSpPr>
            <a:spLocks noGrp="1"/>
          </p:cNvSpPr>
          <p:nvPr>
            <p:ph idx="1"/>
          </p:nvPr>
        </p:nvSpPr>
        <p:spPr>
          <a:xfrm>
            <a:off x="4976031" y="963877"/>
            <a:ext cx="6377769" cy="4930246"/>
          </a:xfrm>
        </p:spPr>
        <p:txBody>
          <a:bodyPr anchor="ctr">
            <a:normAutofit/>
          </a:bodyPr>
          <a:lstStyle/>
          <a:p>
            <a:pPr marL="0" indent="0">
              <a:buNone/>
            </a:pPr>
            <a:r>
              <a:rPr lang="fr-CA" sz="3200" dirty="0">
                <a:solidFill>
                  <a:schemeClr val="bg2">
                    <a:lumMod val="90000"/>
                  </a:schemeClr>
                </a:solidFill>
              </a:rPr>
              <a:t>1. …..</a:t>
            </a:r>
            <a:r>
              <a:rPr lang="fr-CA" sz="3200" dirty="0"/>
              <a:t> </a:t>
            </a:r>
            <a:r>
              <a:rPr lang="fr-CA" sz="3200" dirty="0">
                <a:solidFill>
                  <a:schemeClr val="bg1">
                    <a:lumMod val="50000"/>
                  </a:schemeClr>
                </a:solidFill>
              </a:rPr>
              <a:t>25 % vs. base value</a:t>
            </a:r>
          </a:p>
          <a:p>
            <a:pPr marL="0" indent="0">
              <a:buNone/>
            </a:pPr>
            <a:endParaRPr lang="fr-CA" sz="3200" dirty="0"/>
          </a:p>
          <a:p>
            <a:pPr marL="0" indent="0">
              <a:buNone/>
            </a:pPr>
            <a:r>
              <a:rPr lang="fr-CA" sz="3200" b="1" dirty="0"/>
              <a:t>2. …</a:t>
            </a:r>
            <a:r>
              <a:rPr lang="fr-CA" sz="5400" b="1" dirty="0"/>
              <a:t>50 % vs. base value</a:t>
            </a:r>
          </a:p>
          <a:p>
            <a:pPr marL="0" indent="0">
              <a:buNone/>
            </a:pPr>
            <a:endParaRPr lang="fr-CA" sz="4800" dirty="0"/>
          </a:p>
          <a:p>
            <a:pPr marL="0" indent="0">
              <a:buNone/>
            </a:pPr>
            <a:r>
              <a:rPr lang="fr-CA" sz="3200" dirty="0">
                <a:solidFill>
                  <a:schemeClr val="bg2">
                    <a:lumMod val="90000"/>
                  </a:schemeClr>
                </a:solidFill>
              </a:rPr>
              <a:t>3. …..</a:t>
            </a:r>
            <a:r>
              <a:rPr lang="fr-CA" sz="3200" dirty="0"/>
              <a:t> 75 %  vs. base value</a:t>
            </a:r>
            <a:endParaRPr lang="fr-CA" sz="3200" dirty="0">
              <a:solidFill>
                <a:schemeClr val="bg2">
                  <a:lumMod val="90000"/>
                </a:schemeClr>
              </a:solidFill>
            </a:endParaRPr>
          </a:p>
          <a:p>
            <a:pPr marL="0" indent="0">
              <a:buNone/>
            </a:pPr>
            <a:endParaRPr lang="fr-CA" sz="3200" dirty="0">
              <a:solidFill>
                <a:schemeClr val="bg2">
                  <a:lumMod val="90000"/>
                </a:schemeClr>
              </a:solidFill>
            </a:endParaRPr>
          </a:p>
          <a:p>
            <a:pPr marL="0" indent="0">
              <a:buNone/>
            </a:pPr>
            <a:r>
              <a:rPr lang="fr-CA" sz="3200" dirty="0">
                <a:solidFill>
                  <a:schemeClr val="bg2">
                    <a:lumMod val="90000"/>
                  </a:schemeClr>
                </a:solidFill>
              </a:rPr>
              <a:t>4. ……</a:t>
            </a:r>
            <a:r>
              <a:rPr lang="fr-CA" sz="3200" dirty="0"/>
              <a:t> 100% vs. base value</a:t>
            </a:r>
            <a:endParaRPr lang="en-CA" sz="2400" dirty="0"/>
          </a:p>
        </p:txBody>
      </p:sp>
      <p:sp>
        <p:nvSpPr>
          <p:cNvPr id="5" name="Arrow: Right 4">
            <a:extLst>
              <a:ext uri="{FF2B5EF4-FFF2-40B4-BE49-F238E27FC236}">
                <a16:creationId xmlns:a16="http://schemas.microsoft.com/office/drawing/2014/main" id="{2780A5FB-BE8C-49BD-9EEE-8682577D63F6}"/>
              </a:ext>
            </a:extLst>
          </p:cNvPr>
          <p:cNvSpPr/>
          <p:nvPr/>
        </p:nvSpPr>
        <p:spPr>
          <a:xfrm>
            <a:off x="4010028" y="2476407"/>
            <a:ext cx="966003" cy="589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CF438FF2-98CD-49F5-8E7B-E1C34994E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63" y="211092"/>
            <a:ext cx="2580978" cy="2340378"/>
          </a:xfrm>
          <a:prstGeom prst="rect">
            <a:avLst/>
          </a:prstGeom>
        </p:spPr>
      </p:pic>
    </p:spTree>
    <p:extLst>
      <p:ext uri="{BB962C8B-B14F-4D97-AF65-F5344CB8AC3E}">
        <p14:creationId xmlns:p14="http://schemas.microsoft.com/office/powerpoint/2010/main" val="544589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495" r="14374" b="-1"/>
          <a:stretch/>
        </p:blipFill>
        <p:spPr>
          <a:xfrm>
            <a:off x="-1" y="10"/>
            <a:ext cx="8129873" cy="6857990"/>
          </a:xfrm>
          <a:prstGeom prst="rect">
            <a:avLst/>
          </a:prstGeom>
        </p:spPr>
      </p:pic>
      <p:sp>
        <p:nvSpPr>
          <p:cNvPr id="25" name="Rectangle 24">
            <a:extLst>
              <a:ext uri="{FF2B5EF4-FFF2-40B4-BE49-F238E27FC236}">
                <a16:creationId xmlns:a16="http://schemas.microsoft.com/office/drawing/2014/main" id="{F526B15F-3883-44E6-B57D-753386BC2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011"/>
            <a:ext cx="4064508" cy="6858000"/>
          </a:xfrm>
          <a:prstGeom prst="rect">
            <a:avLst/>
          </a:prstGeom>
          <a:gradFill flip="none" rotWithShape="1">
            <a:gsLst>
              <a:gs pos="0">
                <a:schemeClr val="bg1"/>
              </a:gs>
              <a:gs pos="74000">
                <a:schemeClr val="bg2"/>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laque 26">
            <a:extLst>
              <a:ext uri="{FF2B5EF4-FFF2-40B4-BE49-F238E27FC236}">
                <a16:creationId xmlns:a16="http://schemas.microsoft.com/office/drawing/2014/main" id="{E5753F37-E700-4C90-A25A-39466AC98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4866" y="2490788"/>
            <a:ext cx="3062785" cy="1876425"/>
          </a:xfrm>
          <a:prstGeom prst="plaque">
            <a:avLst>
              <a:gd name="adj" fmla="val 11524"/>
            </a:avLst>
          </a:prstGeom>
          <a:gradFill>
            <a:gsLst>
              <a:gs pos="0">
                <a:schemeClr val="bg1">
                  <a:alpha val="64000"/>
                </a:schemeClr>
              </a:gs>
              <a:gs pos="85000">
                <a:schemeClr val="bg1"/>
              </a:gs>
              <a:gs pos="100000">
                <a:schemeClr val="bg2"/>
              </a:gs>
            </a:gsLst>
            <a:path path="circle">
              <a:fillToRect l="50000" t="50000" r="50000" b="50000"/>
            </a:path>
          </a:gradFill>
          <a:ln w="127000" cmpd="thickThin">
            <a:solidFill>
              <a:schemeClr val="bg1">
                <a:lumMod val="75000"/>
              </a:schemeClr>
            </a:solidFill>
            <a:miter lim="800000"/>
          </a:ln>
          <a:effectLst>
            <a:outerShdw blurRad="114300" sx="101000" sy="101000" algn="ctr" rotWithShape="0">
              <a:schemeClr val="tx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789335" y="2759242"/>
            <a:ext cx="2728897" cy="1331495"/>
          </a:xfrm>
          <a:prstGeom prst="ellipse">
            <a:avLst/>
          </a:prstGeom>
        </p:spPr>
        <p:txBody>
          <a:bodyPr vert="horz" lIns="91440" tIns="45720" rIns="91440" bIns="45720" rtlCol="0" anchor="ctr">
            <a:normAutofit fontScale="90000"/>
          </a:bodyPr>
          <a:lstStyle/>
          <a:p>
            <a:pPr algn="ctr"/>
            <a:r>
              <a:rPr lang="en-US" sz="2800" b="1" dirty="0"/>
              <a:t>Contrast nephropathy</a:t>
            </a:r>
          </a:p>
        </p:txBody>
      </p:sp>
    </p:spTree>
    <p:extLst>
      <p:ext uri="{BB962C8B-B14F-4D97-AF65-F5344CB8AC3E}">
        <p14:creationId xmlns:p14="http://schemas.microsoft.com/office/powerpoint/2010/main" val="441491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1"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499896" y="2776495"/>
            <a:ext cx="3403653" cy="1331495"/>
          </a:xfrm>
          <a:prstGeom prst="ellipse">
            <a:avLst/>
          </a:prstGeom>
        </p:spPr>
        <p:txBody>
          <a:bodyPr vert="horz" lIns="91440" tIns="45720" rIns="91440" bIns="45720" rtlCol="0" anchor="ctr">
            <a:noAutofit/>
          </a:bodyPr>
          <a:lstStyle/>
          <a:p>
            <a:pPr algn="ctr"/>
            <a:r>
              <a:rPr lang="en-US" sz="3200" dirty="0"/>
              <a:t>Contrast nephropathy: </a:t>
            </a:r>
            <a:br>
              <a:rPr lang="en-US" sz="3200" dirty="0"/>
            </a:br>
            <a:r>
              <a:rPr lang="en-US" sz="3200" dirty="0">
                <a:sym typeface="Symbol" panose="05050102010706020507" pitchFamily="18" charset="2"/>
              </a:rPr>
              <a:t>  </a:t>
            </a:r>
            <a:r>
              <a:rPr lang="en-US" sz="3200" dirty="0"/>
              <a:t>25 %  creatinine </a:t>
            </a:r>
          </a:p>
        </p:txBody>
      </p:sp>
      <p:sp>
        <p:nvSpPr>
          <p:cNvPr id="3" name="TextBox 2">
            <a:extLst>
              <a:ext uri="{FF2B5EF4-FFF2-40B4-BE49-F238E27FC236}">
                <a16:creationId xmlns:a16="http://schemas.microsoft.com/office/drawing/2014/main" id="{9361C22D-0D5B-4D55-93F5-D316C28DC79A}"/>
              </a:ext>
            </a:extLst>
          </p:cNvPr>
          <p:cNvSpPr txBox="1"/>
          <p:nvPr/>
        </p:nvSpPr>
        <p:spPr>
          <a:xfrm>
            <a:off x="2028319" y="807773"/>
            <a:ext cx="4595003" cy="4801314"/>
          </a:xfrm>
          <a:prstGeom prst="rect">
            <a:avLst/>
          </a:prstGeom>
          <a:solidFill>
            <a:schemeClr val="bg1"/>
          </a:solidFill>
        </p:spPr>
        <p:txBody>
          <a:bodyPr wrap="square" rtlCol="0">
            <a:spAutoFit/>
          </a:bodyPr>
          <a:lstStyle/>
          <a:p>
            <a:pPr algn="ctr"/>
            <a:r>
              <a:rPr lang="fr-CA" sz="3600" dirty="0"/>
              <a:t> 1980 – 2000</a:t>
            </a:r>
          </a:p>
          <a:p>
            <a:endParaRPr lang="fr-CA" sz="3600" dirty="0"/>
          </a:p>
          <a:p>
            <a:r>
              <a:rPr lang="fr-CA" sz="3600" dirty="0"/>
              <a:t>++ </a:t>
            </a:r>
            <a:r>
              <a:rPr lang="fr-CA" sz="3600" dirty="0" err="1"/>
              <a:t>studies</a:t>
            </a:r>
            <a:r>
              <a:rPr lang="fr-CA" sz="3600" dirty="0"/>
              <a:t> in </a:t>
            </a:r>
            <a:r>
              <a:rPr lang="fr-CA" sz="3600" dirty="0" err="1"/>
              <a:t>elective</a:t>
            </a:r>
            <a:r>
              <a:rPr lang="fr-CA" sz="3600" dirty="0"/>
              <a:t> population</a:t>
            </a:r>
          </a:p>
          <a:p>
            <a:pPr marL="571500" indent="-571500">
              <a:buFont typeface="Arial" panose="020B0604020202020204" pitchFamily="34" charset="0"/>
              <a:buChar char="•"/>
            </a:pPr>
            <a:endParaRPr lang="fr-CA" sz="3600" dirty="0"/>
          </a:p>
          <a:p>
            <a:r>
              <a:rPr lang="fr-CA" sz="3600" dirty="0" err="1"/>
              <a:t>Different</a:t>
            </a:r>
            <a:r>
              <a:rPr lang="fr-CA" sz="3600" dirty="0"/>
              <a:t> practices :</a:t>
            </a:r>
          </a:p>
          <a:p>
            <a:pPr marL="571500" indent="-571500">
              <a:buFont typeface="Arial" panose="020B0604020202020204" pitchFamily="34" charset="0"/>
              <a:buChar char="•"/>
            </a:pPr>
            <a:r>
              <a:rPr lang="fr-CA" sz="3600" dirty="0" err="1"/>
              <a:t>contrast</a:t>
            </a:r>
            <a:endParaRPr lang="fr-CA" sz="3600" dirty="0"/>
          </a:p>
          <a:p>
            <a:pPr marL="571500" indent="-571500">
              <a:buFont typeface="Arial" panose="020B0604020202020204" pitchFamily="34" charset="0"/>
              <a:buChar char="•"/>
            </a:pPr>
            <a:r>
              <a:rPr lang="fr-CA" sz="3600" dirty="0" err="1"/>
              <a:t>prevention</a:t>
            </a:r>
            <a:r>
              <a:rPr lang="fr-CA" sz="3600" dirty="0"/>
              <a:t> </a:t>
            </a:r>
          </a:p>
          <a:p>
            <a:endParaRPr lang="en-CA" dirty="0"/>
          </a:p>
        </p:txBody>
      </p:sp>
    </p:spTree>
    <p:extLst>
      <p:ext uri="{BB962C8B-B14F-4D97-AF65-F5344CB8AC3E}">
        <p14:creationId xmlns:p14="http://schemas.microsoft.com/office/powerpoint/2010/main" val="12415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0878"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310716" y="2776495"/>
            <a:ext cx="3723968" cy="1331495"/>
          </a:xfrm>
          <a:prstGeom prst="ellipse">
            <a:avLst/>
          </a:prstGeom>
        </p:spPr>
        <p:txBody>
          <a:bodyPr vert="horz" lIns="91440" tIns="45720" rIns="91440" bIns="45720" rtlCol="0" anchor="ctr">
            <a:noAutofit/>
          </a:bodyPr>
          <a:lstStyle/>
          <a:p>
            <a:pPr algn="ctr"/>
            <a:r>
              <a:rPr lang="en-US" sz="5400" b="1" dirty="0"/>
              <a:t>Contrast patients </a:t>
            </a:r>
            <a:endParaRPr lang="en-US" sz="54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637072" y="293045"/>
            <a:ext cx="4955458" cy="646331"/>
          </a:xfrm>
          <a:prstGeom prst="rect">
            <a:avLst/>
          </a:prstGeom>
          <a:solidFill>
            <a:schemeClr val="bg1"/>
          </a:solidFill>
        </p:spPr>
        <p:txBody>
          <a:bodyPr wrap="square" rtlCol="0">
            <a:spAutoFit/>
          </a:bodyPr>
          <a:lstStyle/>
          <a:p>
            <a:pPr algn="ctr"/>
            <a:r>
              <a:rPr lang="fr-CA" sz="3600" dirty="0"/>
              <a:t>No control group</a:t>
            </a:r>
            <a:endParaRPr lang="en-CA" dirty="0"/>
          </a:p>
        </p:txBody>
      </p:sp>
      <p:pic>
        <p:nvPicPr>
          <p:cNvPr id="5" name="Picture 4">
            <a:extLst>
              <a:ext uri="{FF2B5EF4-FFF2-40B4-BE49-F238E27FC236}">
                <a16:creationId xmlns:a16="http://schemas.microsoft.com/office/drawing/2014/main" id="{7BF4FCE6-0E4B-4639-817D-C4B0A1629B7F}"/>
              </a:ext>
            </a:extLst>
          </p:cNvPr>
          <p:cNvPicPr>
            <a:picLocks noChangeAspect="1"/>
          </p:cNvPicPr>
          <p:nvPr/>
        </p:nvPicPr>
        <p:blipFill rotWithShape="1">
          <a:blip r:embed="rId3">
            <a:extLst>
              <a:ext uri="{28A0092B-C50C-407E-A947-70E740481C1C}">
                <a14:useLocalDpi xmlns:a14="http://schemas.microsoft.com/office/drawing/2010/main" val="0"/>
              </a:ext>
            </a:extLst>
          </a:blip>
          <a:srcRect b="12319"/>
          <a:stretch/>
        </p:blipFill>
        <p:spPr>
          <a:xfrm>
            <a:off x="700547" y="1946787"/>
            <a:ext cx="6891040" cy="47838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91648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0878"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170607" y="2931353"/>
            <a:ext cx="3860390" cy="1331495"/>
          </a:xfrm>
          <a:prstGeom prst="ellipse">
            <a:avLst/>
          </a:prstGeom>
        </p:spPr>
        <p:txBody>
          <a:bodyPr vert="horz" lIns="91440" tIns="45720" rIns="91440" bIns="45720" rtlCol="0" anchor="ctr">
            <a:noAutofit/>
          </a:bodyPr>
          <a:lstStyle/>
          <a:p>
            <a:pPr algn="ctr"/>
            <a:r>
              <a:rPr lang="en-US" sz="6000" b="1" dirty="0"/>
              <a:t>Non</a:t>
            </a:r>
            <a:br>
              <a:rPr lang="en-US" sz="6000" b="1" dirty="0"/>
            </a:br>
            <a:r>
              <a:rPr lang="en-US" sz="6000" b="1" dirty="0"/>
              <a:t>Contrast patients </a:t>
            </a:r>
            <a:endParaRPr lang="en-US" sz="6000" dirty="0"/>
          </a:p>
        </p:txBody>
      </p:sp>
      <p:pic>
        <p:nvPicPr>
          <p:cNvPr id="5" name="Picture 4">
            <a:extLst>
              <a:ext uri="{FF2B5EF4-FFF2-40B4-BE49-F238E27FC236}">
                <a16:creationId xmlns:a16="http://schemas.microsoft.com/office/drawing/2014/main" id="{7BF4FCE6-0E4B-4639-817D-C4B0A1629B7F}"/>
              </a:ext>
            </a:extLst>
          </p:cNvPr>
          <p:cNvPicPr>
            <a:picLocks noChangeAspect="1"/>
          </p:cNvPicPr>
          <p:nvPr/>
        </p:nvPicPr>
        <p:blipFill rotWithShape="1">
          <a:blip r:embed="rId3">
            <a:extLst>
              <a:ext uri="{28A0092B-C50C-407E-A947-70E740481C1C}">
                <a14:useLocalDpi xmlns:a14="http://schemas.microsoft.com/office/drawing/2010/main" val="0"/>
              </a:ext>
            </a:extLst>
          </a:blip>
          <a:srcRect b="12319"/>
          <a:stretch/>
        </p:blipFill>
        <p:spPr>
          <a:xfrm>
            <a:off x="773099" y="2056751"/>
            <a:ext cx="6732639" cy="4673883"/>
          </a:xfrm>
          <a:prstGeom prst="rect">
            <a:avLst/>
          </a:prstGeom>
          <a:solidFill>
            <a:srgbClr val="FFFFCC"/>
          </a:solidFill>
          <a:effectLst>
            <a:outerShdw blurRad="50800" dist="38100" dir="2700000" algn="tl" rotWithShape="0">
              <a:srgbClr val="FFFFCC">
                <a:alpha val="31000"/>
              </a:srgbClr>
            </a:outerShdw>
          </a:effectLst>
        </p:spPr>
      </p:pic>
      <p:sp>
        <p:nvSpPr>
          <p:cNvPr id="6" name="Rectangle 5">
            <a:extLst>
              <a:ext uri="{FF2B5EF4-FFF2-40B4-BE49-F238E27FC236}">
                <a16:creationId xmlns:a16="http://schemas.microsoft.com/office/drawing/2014/main" id="{521CE9E3-AA89-4914-87E0-17E111FD1A18}"/>
              </a:ext>
            </a:extLst>
          </p:cNvPr>
          <p:cNvSpPr/>
          <p:nvPr/>
        </p:nvSpPr>
        <p:spPr>
          <a:xfrm>
            <a:off x="1342103" y="2072148"/>
            <a:ext cx="5773994" cy="3837369"/>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6E72EEC7-BC3C-446C-B57C-891CDB03ED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5604" y="2414781"/>
            <a:ext cx="3341231" cy="305687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2" name="TextBox 11">
            <a:extLst>
              <a:ext uri="{FF2B5EF4-FFF2-40B4-BE49-F238E27FC236}">
                <a16:creationId xmlns:a16="http://schemas.microsoft.com/office/drawing/2014/main" id="{079E0179-D9E2-48B7-BA91-3515AAA61BF6}"/>
              </a:ext>
            </a:extLst>
          </p:cNvPr>
          <p:cNvSpPr txBox="1"/>
          <p:nvPr/>
        </p:nvSpPr>
        <p:spPr>
          <a:xfrm>
            <a:off x="1637072" y="293045"/>
            <a:ext cx="4955458" cy="646331"/>
          </a:xfrm>
          <a:prstGeom prst="rect">
            <a:avLst/>
          </a:prstGeom>
          <a:solidFill>
            <a:schemeClr val="bg1"/>
          </a:solidFill>
        </p:spPr>
        <p:txBody>
          <a:bodyPr wrap="square" rtlCol="0">
            <a:spAutoFit/>
          </a:bodyPr>
          <a:lstStyle/>
          <a:p>
            <a:pPr algn="ctr"/>
            <a:r>
              <a:rPr lang="fr-CA" sz="3600" dirty="0"/>
              <a:t>No control group</a:t>
            </a:r>
            <a:endParaRPr lang="en-CA" dirty="0"/>
          </a:p>
        </p:txBody>
      </p:sp>
    </p:spTree>
    <p:extLst>
      <p:ext uri="{BB962C8B-B14F-4D97-AF65-F5344CB8AC3E}">
        <p14:creationId xmlns:p14="http://schemas.microsoft.com/office/powerpoint/2010/main" val="3355906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1"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517195" y="2570253"/>
            <a:ext cx="3406876" cy="1675341"/>
          </a:xfrm>
          <a:prstGeom prst="ellipse">
            <a:avLst/>
          </a:prstGeom>
        </p:spPr>
        <p:txBody>
          <a:bodyPr vert="horz" lIns="91440" tIns="45720" rIns="91440" bIns="45720" rtlCol="0" anchor="ctr">
            <a:noAutofit/>
          </a:bodyPr>
          <a:lstStyle/>
          <a:p>
            <a:pPr algn="ctr"/>
            <a:r>
              <a:rPr lang="en-US" sz="3200" dirty="0"/>
              <a:t>Contrast nephropathy</a:t>
            </a:r>
            <a:r>
              <a:rPr lang="en-US" sz="3200" b="1" dirty="0"/>
              <a:t>:</a:t>
            </a:r>
            <a:r>
              <a:rPr lang="en-US" sz="3200" dirty="0"/>
              <a:t> </a:t>
            </a:r>
            <a:br>
              <a:rPr lang="en-US" sz="3200" dirty="0"/>
            </a:br>
            <a:r>
              <a:rPr lang="en-US" sz="3200" dirty="0">
                <a:sym typeface="Symbol" panose="05050102010706020507" pitchFamily="18" charset="2"/>
              </a:rPr>
              <a:t>  </a:t>
            </a:r>
            <a:r>
              <a:rPr lang="en-US" sz="3200" dirty="0"/>
              <a:t>25 %  creatinine </a:t>
            </a:r>
          </a:p>
        </p:txBody>
      </p:sp>
      <p:sp>
        <p:nvSpPr>
          <p:cNvPr id="3" name="TextBox 2">
            <a:extLst>
              <a:ext uri="{FF2B5EF4-FFF2-40B4-BE49-F238E27FC236}">
                <a16:creationId xmlns:a16="http://schemas.microsoft.com/office/drawing/2014/main" id="{9361C22D-0D5B-4D55-93F5-D316C28DC79A}"/>
              </a:ext>
            </a:extLst>
          </p:cNvPr>
          <p:cNvSpPr txBox="1"/>
          <p:nvPr/>
        </p:nvSpPr>
        <p:spPr>
          <a:xfrm>
            <a:off x="1905437" y="998852"/>
            <a:ext cx="4776195" cy="5355312"/>
          </a:xfrm>
          <a:prstGeom prst="rect">
            <a:avLst/>
          </a:prstGeom>
          <a:solidFill>
            <a:schemeClr val="bg1"/>
          </a:solidFill>
        </p:spPr>
        <p:txBody>
          <a:bodyPr wrap="square" rtlCol="0">
            <a:spAutoFit/>
          </a:bodyPr>
          <a:lstStyle/>
          <a:p>
            <a:r>
              <a:rPr lang="fr-CA" sz="3600" dirty="0" err="1"/>
              <a:t>Clinical</a:t>
            </a:r>
            <a:r>
              <a:rPr lang="fr-CA" sz="3600" dirty="0"/>
              <a:t> </a:t>
            </a:r>
            <a:r>
              <a:rPr lang="fr-CA" sz="3600" dirty="0" err="1"/>
              <a:t>endpoints</a:t>
            </a:r>
            <a:r>
              <a:rPr lang="fr-CA" sz="3600" dirty="0"/>
              <a:t>?</a:t>
            </a:r>
          </a:p>
          <a:p>
            <a:pPr marL="571500" indent="-571500">
              <a:buFont typeface="Arial" panose="020B0604020202020204" pitchFamily="34" charset="0"/>
              <a:buChar char="•"/>
            </a:pPr>
            <a:r>
              <a:rPr lang="fr-CA" sz="3600" dirty="0"/>
              <a:t>Rare</a:t>
            </a:r>
          </a:p>
          <a:p>
            <a:pPr marL="571500" indent="-571500">
              <a:buFont typeface="Arial" panose="020B0604020202020204" pitchFamily="34" charset="0"/>
              <a:buChar char="•"/>
            </a:pPr>
            <a:r>
              <a:rPr lang="fr-CA" sz="3600" dirty="0"/>
              <a:t>If </a:t>
            </a:r>
            <a:r>
              <a:rPr lang="fr-CA" sz="3600" dirty="0" err="1"/>
              <a:t>comorbidities</a:t>
            </a:r>
            <a:endParaRPr lang="fr-CA" sz="3600" dirty="0"/>
          </a:p>
          <a:p>
            <a:endParaRPr lang="fr-CA" sz="3600" dirty="0"/>
          </a:p>
          <a:p>
            <a:r>
              <a:rPr lang="fr-CA" sz="3600" dirty="0"/>
              <a:t>Long </a:t>
            </a:r>
            <a:r>
              <a:rPr lang="fr-CA" sz="3600" dirty="0" err="1"/>
              <a:t>term</a:t>
            </a:r>
            <a:r>
              <a:rPr lang="fr-CA" sz="3600" dirty="0"/>
              <a:t> </a:t>
            </a:r>
            <a:r>
              <a:rPr lang="fr-CA" sz="3600" dirty="0" err="1"/>
              <a:t>effects</a:t>
            </a:r>
            <a:r>
              <a:rPr lang="fr-CA" sz="3600" dirty="0"/>
              <a:t> ?</a:t>
            </a:r>
          </a:p>
          <a:p>
            <a:endParaRPr lang="fr-CA" sz="3600" dirty="0"/>
          </a:p>
          <a:p>
            <a:r>
              <a:rPr lang="fr-CA" sz="3600" dirty="0" err="1"/>
              <a:t>Dialysis</a:t>
            </a:r>
            <a:r>
              <a:rPr lang="fr-CA" sz="3600" dirty="0"/>
              <a:t> </a:t>
            </a:r>
            <a:r>
              <a:rPr lang="fr-CA" sz="3600" dirty="0" err="1"/>
              <a:t>risk</a:t>
            </a:r>
            <a:r>
              <a:rPr lang="fr-CA" sz="3600" dirty="0"/>
              <a:t> ?</a:t>
            </a:r>
          </a:p>
          <a:p>
            <a:endParaRPr lang="fr-CA" sz="3600" dirty="0"/>
          </a:p>
          <a:p>
            <a:r>
              <a:rPr lang="fr-CA" sz="3600" dirty="0">
                <a:solidFill>
                  <a:schemeClr val="accent1">
                    <a:lumMod val="75000"/>
                  </a:schemeClr>
                </a:solidFill>
              </a:rPr>
              <a:t>Association or cause ?</a:t>
            </a:r>
          </a:p>
          <a:p>
            <a:endParaRPr lang="en-CA" dirty="0"/>
          </a:p>
        </p:txBody>
      </p:sp>
    </p:spTree>
    <p:extLst>
      <p:ext uri="{BB962C8B-B14F-4D97-AF65-F5344CB8AC3E}">
        <p14:creationId xmlns:p14="http://schemas.microsoft.com/office/powerpoint/2010/main" val="1763713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5CBDD35-D111-46BF-820D-F3E774328356}"/>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806" r="3801"/>
          <a:stretch/>
        </p:blipFill>
        <p:spPr>
          <a:xfrm>
            <a:off x="731806" y="293394"/>
            <a:ext cx="10853052" cy="6464347"/>
          </a:xfrm>
        </p:spPr>
      </p:pic>
      <p:sp>
        <p:nvSpPr>
          <p:cNvPr id="4" name="Title 3">
            <a:extLst>
              <a:ext uri="{FF2B5EF4-FFF2-40B4-BE49-F238E27FC236}">
                <a16:creationId xmlns:a16="http://schemas.microsoft.com/office/drawing/2014/main" id="{C23A083A-DF16-4E96-A6E1-7B64669347A3}"/>
              </a:ext>
            </a:extLst>
          </p:cNvPr>
          <p:cNvSpPr>
            <a:spLocks noGrp="1"/>
          </p:cNvSpPr>
          <p:nvPr>
            <p:ph type="title"/>
          </p:nvPr>
        </p:nvSpPr>
        <p:spPr/>
        <p:txBody>
          <a:bodyPr/>
          <a:lstStyle/>
          <a:p>
            <a:endParaRPr lang="en-CA"/>
          </a:p>
        </p:txBody>
      </p:sp>
      <p:sp>
        <p:nvSpPr>
          <p:cNvPr id="5" name="Rectangle: Rounded Corners 4">
            <a:extLst>
              <a:ext uri="{FF2B5EF4-FFF2-40B4-BE49-F238E27FC236}">
                <a16:creationId xmlns:a16="http://schemas.microsoft.com/office/drawing/2014/main" id="{FC0FABC5-2C96-49B6-8795-B8154469A301}"/>
              </a:ext>
            </a:extLst>
          </p:cNvPr>
          <p:cNvSpPr/>
          <p:nvPr/>
        </p:nvSpPr>
        <p:spPr>
          <a:xfrm>
            <a:off x="3059867" y="2742179"/>
            <a:ext cx="6290187" cy="3747663"/>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CA" sz="6600" b="1" dirty="0" err="1"/>
              <a:t>What’s</a:t>
            </a:r>
            <a:r>
              <a:rPr lang="fr-CA" sz="6600" b="1" dirty="0"/>
              <a:t> new ?</a:t>
            </a:r>
            <a:endParaRPr lang="en-CA" sz="6600" b="1" dirty="0"/>
          </a:p>
        </p:txBody>
      </p:sp>
    </p:spTree>
    <p:extLst>
      <p:ext uri="{BB962C8B-B14F-4D97-AF65-F5344CB8AC3E}">
        <p14:creationId xmlns:p14="http://schemas.microsoft.com/office/powerpoint/2010/main" val="2754504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7510"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374666" y="2807089"/>
            <a:ext cx="2728897" cy="1331495"/>
          </a:xfrm>
          <a:prstGeom prst="ellipse">
            <a:avLst/>
          </a:prstGeom>
        </p:spPr>
        <p:txBody>
          <a:bodyPr vert="horz" lIns="91440" tIns="45720" rIns="91440" bIns="45720" rtlCol="0" anchor="ctr">
            <a:noAutofit/>
          </a:bodyPr>
          <a:lstStyle/>
          <a:p>
            <a:pPr algn="ctr"/>
            <a:r>
              <a:rPr lang="en-US" sz="3600" b="1" dirty="0"/>
              <a:t>What’s new</a:t>
            </a:r>
          </a:p>
        </p:txBody>
      </p:sp>
      <p:sp>
        <p:nvSpPr>
          <p:cNvPr id="3" name="TextBox 2">
            <a:extLst>
              <a:ext uri="{FF2B5EF4-FFF2-40B4-BE49-F238E27FC236}">
                <a16:creationId xmlns:a16="http://schemas.microsoft.com/office/drawing/2014/main" id="{9361C22D-0D5B-4D55-93F5-D316C28DC79A}"/>
              </a:ext>
            </a:extLst>
          </p:cNvPr>
          <p:cNvSpPr txBox="1"/>
          <p:nvPr/>
        </p:nvSpPr>
        <p:spPr>
          <a:xfrm>
            <a:off x="1871025" y="2104785"/>
            <a:ext cx="4776195" cy="3693319"/>
          </a:xfrm>
          <a:prstGeom prst="rect">
            <a:avLst/>
          </a:prstGeom>
          <a:solidFill>
            <a:schemeClr val="bg1"/>
          </a:solidFill>
        </p:spPr>
        <p:txBody>
          <a:bodyPr wrap="square" rtlCol="0">
            <a:spAutoFit/>
          </a:bodyPr>
          <a:lstStyle/>
          <a:p>
            <a:pPr algn="ctr"/>
            <a:endParaRPr lang="fr-CA" sz="3600" b="1" dirty="0"/>
          </a:p>
          <a:p>
            <a:pPr algn="ctr"/>
            <a:r>
              <a:rPr lang="fr-CA" sz="3600" b="1" dirty="0" err="1">
                <a:solidFill>
                  <a:srgbClr val="C00000"/>
                </a:solidFill>
              </a:rPr>
              <a:t>C</a:t>
            </a:r>
            <a:r>
              <a:rPr lang="fr-CA" sz="3600" b="1" dirty="0" err="1">
                <a:solidFill>
                  <a:schemeClr val="accent1"/>
                </a:solidFill>
              </a:rPr>
              <a:t>ontrast-</a:t>
            </a:r>
            <a:r>
              <a:rPr lang="fr-CA" sz="3600" b="1" dirty="0" err="1">
                <a:solidFill>
                  <a:srgbClr val="C00000"/>
                </a:solidFill>
              </a:rPr>
              <a:t>I</a:t>
            </a:r>
            <a:r>
              <a:rPr lang="fr-CA" sz="3600" b="1" dirty="0" err="1">
                <a:solidFill>
                  <a:schemeClr val="accent1"/>
                </a:solidFill>
              </a:rPr>
              <a:t>nduced</a:t>
            </a:r>
            <a:br>
              <a:rPr lang="fr-CA" sz="3600" b="1" dirty="0">
                <a:solidFill>
                  <a:schemeClr val="accent1"/>
                </a:solidFill>
              </a:rPr>
            </a:br>
            <a:r>
              <a:rPr lang="fr-CA" sz="3600" b="1" dirty="0" err="1">
                <a:solidFill>
                  <a:srgbClr val="C00000"/>
                </a:solidFill>
              </a:rPr>
              <a:t>N</a:t>
            </a:r>
            <a:r>
              <a:rPr lang="fr-CA" sz="3600" b="1" dirty="0" err="1">
                <a:solidFill>
                  <a:schemeClr val="accent1"/>
                </a:solidFill>
              </a:rPr>
              <a:t>ephropathy</a:t>
            </a:r>
            <a:endParaRPr lang="fr-CA" sz="3600" b="1" dirty="0">
              <a:solidFill>
                <a:schemeClr val="accent1"/>
              </a:solidFill>
            </a:endParaRPr>
          </a:p>
          <a:p>
            <a:pPr algn="ctr"/>
            <a:r>
              <a:rPr lang="fr-CA" sz="3600" b="1" dirty="0">
                <a:solidFill>
                  <a:schemeClr val="accent1"/>
                </a:solidFill>
                <a:sym typeface="Symbol" panose="05050102010706020507" pitchFamily="18" charset="2"/>
              </a:rPr>
              <a:t> </a:t>
            </a:r>
            <a:r>
              <a:rPr lang="fr-CA" sz="3600" b="1" dirty="0">
                <a:solidFill>
                  <a:schemeClr val="accent1"/>
                </a:solidFill>
              </a:rPr>
              <a:t>25%</a:t>
            </a:r>
          </a:p>
          <a:p>
            <a:pPr algn="ctr"/>
            <a:r>
              <a:rPr lang="fr-CA" sz="3600" dirty="0"/>
              <a:t>Articles ++</a:t>
            </a:r>
          </a:p>
          <a:p>
            <a:pPr algn="ctr"/>
            <a:endParaRPr lang="fr-CA" sz="3600" dirty="0"/>
          </a:p>
          <a:p>
            <a:endParaRPr lang="en-CA" dirty="0"/>
          </a:p>
        </p:txBody>
      </p:sp>
    </p:spTree>
    <p:extLst>
      <p:ext uri="{BB962C8B-B14F-4D97-AF65-F5344CB8AC3E}">
        <p14:creationId xmlns:p14="http://schemas.microsoft.com/office/powerpoint/2010/main" val="353825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7510"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810597" y="2759242"/>
            <a:ext cx="2728897" cy="1331495"/>
          </a:xfrm>
          <a:prstGeom prst="ellipse">
            <a:avLst/>
          </a:prstGeom>
        </p:spPr>
        <p:txBody>
          <a:bodyPr vert="horz" lIns="91440" tIns="45720" rIns="91440" bIns="45720" rtlCol="0" anchor="ctr">
            <a:noAutofit/>
          </a:bodyPr>
          <a:lstStyle/>
          <a:p>
            <a:pPr algn="ctr"/>
            <a:r>
              <a:rPr lang="en-US" sz="4000" b="1" dirty="0"/>
              <a:t>What’s new</a:t>
            </a:r>
          </a:p>
        </p:txBody>
      </p:sp>
      <p:sp>
        <p:nvSpPr>
          <p:cNvPr id="3" name="TextBox 2">
            <a:extLst>
              <a:ext uri="{FF2B5EF4-FFF2-40B4-BE49-F238E27FC236}">
                <a16:creationId xmlns:a16="http://schemas.microsoft.com/office/drawing/2014/main" id="{9361C22D-0D5B-4D55-93F5-D316C28DC79A}"/>
              </a:ext>
            </a:extLst>
          </p:cNvPr>
          <p:cNvSpPr txBox="1"/>
          <p:nvPr/>
        </p:nvSpPr>
        <p:spPr>
          <a:xfrm>
            <a:off x="1996387" y="1719338"/>
            <a:ext cx="4776195" cy="3508653"/>
          </a:xfrm>
          <a:prstGeom prst="rect">
            <a:avLst/>
          </a:prstGeom>
          <a:solidFill>
            <a:schemeClr val="bg1"/>
          </a:solidFill>
        </p:spPr>
        <p:txBody>
          <a:bodyPr wrap="square" rtlCol="0">
            <a:spAutoFit/>
          </a:bodyPr>
          <a:lstStyle/>
          <a:p>
            <a:pPr algn="ctr"/>
            <a:endParaRPr lang="fr-CA" sz="3600" b="1" dirty="0"/>
          </a:p>
          <a:p>
            <a:pPr algn="ctr"/>
            <a:endParaRPr lang="fr-CA" sz="3600" b="1" dirty="0"/>
          </a:p>
          <a:p>
            <a:pPr algn="ctr"/>
            <a:r>
              <a:rPr lang="fr-CA" sz="3200" dirty="0" err="1"/>
              <a:t>Contrast-Induced</a:t>
            </a:r>
            <a:br>
              <a:rPr lang="fr-CA" sz="3200" dirty="0"/>
            </a:br>
            <a:r>
              <a:rPr lang="fr-CA" sz="3200" dirty="0" err="1"/>
              <a:t>Nephropathy</a:t>
            </a:r>
            <a:r>
              <a:rPr lang="fr-CA" sz="3200" dirty="0"/>
              <a:t>? </a:t>
            </a:r>
          </a:p>
          <a:p>
            <a:pPr algn="ctr"/>
            <a:r>
              <a:rPr lang="fr-CA" sz="3200" dirty="0">
                <a:sym typeface="Symbol" panose="05050102010706020507" pitchFamily="18" charset="2"/>
              </a:rPr>
              <a:t> </a:t>
            </a:r>
            <a:r>
              <a:rPr lang="fr-CA" sz="3200" dirty="0"/>
              <a:t>25%</a:t>
            </a:r>
          </a:p>
          <a:p>
            <a:endParaRPr lang="fr-CA" sz="3600" dirty="0"/>
          </a:p>
          <a:p>
            <a:endParaRPr lang="en-CA" dirty="0"/>
          </a:p>
        </p:txBody>
      </p:sp>
      <p:sp>
        <p:nvSpPr>
          <p:cNvPr id="5" name="&quot;Not Allowed&quot; Symbol 4">
            <a:extLst>
              <a:ext uri="{FF2B5EF4-FFF2-40B4-BE49-F238E27FC236}">
                <a16:creationId xmlns:a16="http://schemas.microsoft.com/office/drawing/2014/main" id="{8D4CB93D-C277-49E2-A66D-A29A7D7FE6B0}"/>
              </a:ext>
            </a:extLst>
          </p:cNvPr>
          <p:cNvSpPr/>
          <p:nvPr/>
        </p:nvSpPr>
        <p:spPr>
          <a:xfrm>
            <a:off x="2403988" y="1734086"/>
            <a:ext cx="4092678" cy="3657599"/>
          </a:xfrm>
          <a:prstGeom prst="noSmoking">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541617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7510" y="-159478"/>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410870" y="2759242"/>
            <a:ext cx="3546847" cy="1331495"/>
          </a:xfrm>
          <a:prstGeom prst="ellipse">
            <a:avLst/>
          </a:prstGeom>
        </p:spPr>
        <p:txBody>
          <a:bodyPr vert="horz" lIns="91440" tIns="45720" rIns="91440" bIns="45720" rtlCol="0" anchor="ctr">
            <a:noAutofit/>
          </a:bodyPr>
          <a:lstStyle/>
          <a:p>
            <a:pPr algn="ctr"/>
            <a:endParaRPr lang="en-US" sz="3200" dirty="0"/>
          </a:p>
        </p:txBody>
      </p:sp>
      <p:pic>
        <p:nvPicPr>
          <p:cNvPr id="4" name="Picture 3">
            <a:extLst>
              <a:ext uri="{FF2B5EF4-FFF2-40B4-BE49-F238E27FC236}">
                <a16:creationId xmlns:a16="http://schemas.microsoft.com/office/drawing/2014/main" id="{F33C02D3-C7EF-4324-99D6-2BE3A9451467}"/>
              </a:ext>
            </a:extLst>
          </p:cNvPr>
          <p:cNvPicPr>
            <a:picLocks noChangeAspect="1"/>
          </p:cNvPicPr>
          <p:nvPr/>
        </p:nvPicPr>
        <p:blipFill>
          <a:blip r:embed="rId3"/>
          <a:stretch>
            <a:fillRect/>
          </a:stretch>
        </p:blipFill>
        <p:spPr>
          <a:xfrm>
            <a:off x="-57510" y="3640859"/>
            <a:ext cx="8129873" cy="2182844"/>
          </a:xfrm>
          <a:prstGeom prst="rect">
            <a:avLst/>
          </a:prstGeom>
        </p:spPr>
      </p:pic>
      <p:pic>
        <p:nvPicPr>
          <p:cNvPr id="5" name="Picture 4">
            <a:extLst>
              <a:ext uri="{FF2B5EF4-FFF2-40B4-BE49-F238E27FC236}">
                <a16:creationId xmlns:a16="http://schemas.microsoft.com/office/drawing/2014/main" id="{B8181DCA-F707-4464-BA42-6A1E023328C9}"/>
              </a:ext>
            </a:extLst>
          </p:cNvPr>
          <p:cNvPicPr>
            <a:picLocks noChangeAspect="1"/>
          </p:cNvPicPr>
          <p:nvPr/>
        </p:nvPicPr>
        <p:blipFill>
          <a:blip r:embed="rId4"/>
          <a:stretch>
            <a:fillRect/>
          </a:stretch>
        </p:blipFill>
        <p:spPr>
          <a:xfrm>
            <a:off x="-62549" y="752168"/>
            <a:ext cx="8136790" cy="2150386"/>
          </a:xfrm>
          <a:prstGeom prst="rect">
            <a:avLst/>
          </a:prstGeom>
        </p:spPr>
      </p:pic>
      <p:sp>
        <p:nvSpPr>
          <p:cNvPr id="3" name="TextBox 2">
            <a:extLst>
              <a:ext uri="{FF2B5EF4-FFF2-40B4-BE49-F238E27FC236}">
                <a16:creationId xmlns:a16="http://schemas.microsoft.com/office/drawing/2014/main" id="{746C2684-CC0E-42EF-B990-433E05BFA9A6}"/>
              </a:ext>
            </a:extLst>
          </p:cNvPr>
          <p:cNvSpPr txBox="1"/>
          <p:nvPr/>
        </p:nvSpPr>
        <p:spPr>
          <a:xfrm>
            <a:off x="1719531" y="2984737"/>
            <a:ext cx="5014823" cy="369332"/>
          </a:xfrm>
          <a:prstGeom prst="rect">
            <a:avLst/>
          </a:prstGeom>
          <a:solidFill>
            <a:schemeClr val="bg1">
              <a:lumMod val="95000"/>
            </a:schemeClr>
          </a:solidFill>
        </p:spPr>
        <p:txBody>
          <a:bodyPr wrap="square" rtlCol="0">
            <a:spAutoFit/>
          </a:bodyPr>
          <a:lstStyle/>
          <a:p>
            <a:pPr algn="ctr"/>
            <a:r>
              <a:rPr lang="fr-CA" b="1" dirty="0" err="1"/>
              <a:t>Annals</a:t>
            </a:r>
            <a:r>
              <a:rPr lang="fr-CA" b="1" dirty="0"/>
              <a:t> of emergency </a:t>
            </a:r>
            <a:r>
              <a:rPr lang="fr-CA" b="1" dirty="0" err="1"/>
              <a:t>medicine</a:t>
            </a:r>
            <a:r>
              <a:rPr lang="fr-CA" b="1" dirty="0"/>
              <a:t>, May 2017</a:t>
            </a:r>
            <a:endParaRPr lang="en-CA" b="1" dirty="0"/>
          </a:p>
        </p:txBody>
      </p:sp>
      <p:sp>
        <p:nvSpPr>
          <p:cNvPr id="10" name="TextBox 9">
            <a:extLst>
              <a:ext uri="{FF2B5EF4-FFF2-40B4-BE49-F238E27FC236}">
                <a16:creationId xmlns:a16="http://schemas.microsoft.com/office/drawing/2014/main" id="{2957E413-4DB8-4A00-8398-160D55ACB81A}"/>
              </a:ext>
            </a:extLst>
          </p:cNvPr>
          <p:cNvSpPr txBox="1"/>
          <p:nvPr/>
        </p:nvSpPr>
        <p:spPr>
          <a:xfrm>
            <a:off x="1719530" y="5884188"/>
            <a:ext cx="5014823" cy="369332"/>
          </a:xfrm>
          <a:prstGeom prst="rect">
            <a:avLst/>
          </a:prstGeom>
          <a:solidFill>
            <a:schemeClr val="bg1">
              <a:lumMod val="95000"/>
            </a:schemeClr>
          </a:solidFill>
        </p:spPr>
        <p:txBody>
          <a:bodyPr wrap="square" rtlCol="0">
            <a:spAutoFit/>
          </a:bodyPr>
          <a:lstStyle/>
          <a:p>
            <a:pPr algn="ctr"/>
            <a:r>
              <a:rPr lang="fr-CA" b="1" dirty="0" err="1"/>
              <a:t>Annals</a:t>
            </a:r>
            <a:r>
              <a:rPr lang="fr-CA" b="1" dirty="0"/>
              <a:t> of emergency </a:t>
            </a:r>
            <a:r>
              <a:rPr lang="fr-CA" b="1" dirty="0" err="1"/>
              <a:t>medicine</a:t>
            </a:r>
            <a:r>
              <a:rPr lang="fr-CA" b="1" dirty="0"/>
              <a:t>, Jan 2018</a:t>
            </a:r>
            <a:endParaRPr lang="en-CA" b="1" dirty="0"/>
          </a:p>
        </p:txBody>
      </p:sp>
      <p:pic>
        <p:nvPicPr>
          <p:cNvPr id="7" name="Picture 6">
            <a:extLst>
              <a:ext uri="{FF2B5EF4-FFF2-40B4-BE49-F238E27FC236}">
                <a16:creationId xmlns:a16="http://schemas.microsoft.com/office/drawing/2014/main" id="{B4A48E54-10BD-4D64-A904-5C8A13E23E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1378" y="2455606"/>
            <a:ext cx="3384228" cy="1895168"/>
          </a:xfrm>
          <a:prstGeom prst="rect">
            <a:avLst/>
          </a:prstGeom>
        </p:spPr>
      </p:pic>
    </p:spTree>
    <p:extLst>
      <p:ext uri="{BB962C8B-B14F-4D97-AF65-F5344CB8AC3E}">
        <p14:creationId xmlns:p14="http://schemas.microsoft.com/office/powerpoint/2010/main" val="1753584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28756"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242801" y="2759242"/>
            <a:ext cx="3775587" cy="1331495"/>
          </a:xfrm>
          <a:prstGeom prst="ellipse">
            <a:avLst/>
          </a:prstGeom>
        </p:spPr>
        <p:txBody>
          <a:bodyPr vert="horz" lIns="91440" tIns="45720" rIns="91440" bIns="45720" rtlCol="0" anchor="ctr">
            <a:noAutofit/>
          </a:bodyPr>
          <a:lstStyle/>
          <a:p>
            <a:pPr algn="ctr"/>
            <a:endParaRPr lang="en-US" sz="32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189143" y="1605895"/>
            <a:ext cx="5946476" cy="4308872"/>
          </a:xfrm>
          <a:prstGeom prst="rect">
            <a:avLst/>
          </a:prstGeom>
          <a:solidFill>
            <a:schemeClr val="bg1"/>
          </a:solidFill>
        </p:spPr>
        <p:txBody>
          <a:bodyPr wrap="square" rtlCol="0">
            <a:spAutoFit/>
          </a:bodyPr>
          <a:lstStyle/>
          <a:p>
            <a:endParaRPr lang="fr-CA" dirty="0"/>
          </a:p>
          <a:p>
            <a:pPr algn="ctr"/>
            <a:r>
              <a:rPr lang="fr-CA" sz="4000" dirty="0" err="1"/>
              <a:t>Endpoints</a:t>
            </a:r>
            <a:r>
              <a:rPr lang="fr-CA" sz="4000" dirty="0"/>
              <a:t> </a:t>
            </a:r>
          </a:p>
          <a:p>
            <a:r>
              <a:rPr lang="fr-CA" sz="3600" dirty="0"/>
              <a:t>	</a:t>
            </a:r>
          </a:p>
          <a:p>
            <a:r>
              <a:rPr lang="fr-CA" sz="3600" dirty="0"/>
              <a:t>	1.Acute </a:t>
            </a:r>
            <a:r>
              <a:rPr lang="fr-CA" sz="3600" dirty="0" err="1"/>
              <a:t>kidney</a:t>
            </a:r>
            <a:r>
              <a:rPr lang="fr-CA" sz="3600" dirty="0"/>
              <a:t> </a:t>
            </a:r>
            <a:r>
              <a:rPr lang="fr-CA" sz="3600" dirty="0" err="1"/>
              <a:t>injury</a:t>
            </a:r>
            <a:endParaRPr lang="fr-CA" sz="3600" dirty="0"/>
          </a:p>
          <a:p>
            <a:r>
              <a:rPr lang="fr-CA" sz="3600" dirty="0"/>
              <a:t>	2.Need for </a:t>
            </a:r>
            <a:r>
              <a:rPr lang="fr-CA" sz="3600" dirty="0" err="1"/>
              <a:t>dialysis</a:t>
            </a:r>
            <a:endParaRPr lang="fr-CA" sz="3600" dirty="0"/>
          </a:p>
          <a:p>
            <a:r>
              <a:rPr lang="fr-CA" sz="3600" dirty="0"/>
              <a:t>  	3.Mortality</a:t>
            </a:r>
          </a:p>
          <a:p>
            <a:endParaRPr lang="fr-CA" sz="3600" dirty="0"/>
          </a:p>
          <a:p>
            <a:endParaRPr lang="fr-CA" dirty="0"/>
          </a:p>
          <a:p>
            <a:endParaRPr lang="fr-CA" dirty="0"/>
          </a:p>
        </p:txBody>
      </p:sp>
      <p:pic>
        <p:nvPicPr>
          <p:cNvPr id="6" name="Picture 5">
            <a:extLst>
              <a:ext uri="{FF2B5EF4-FFF2-40B4-BE49-F238E27FC236}">
                <a16:creationId xmlns:a16="http://schemas.microsoft.com/office/drawing/2014/main" id="{FF388DC6-AB0A-493B-BB32-A4E2EB988D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607" y="2628899"/>
            <a:ext cx="3153784" cy="1766119"/>
          </a:xfrm>
          <a:prstGeom prst="rect">
            <a:avLst/>
          </a:prstGeom>
        </p:spPr>
      </p:pic>
    </p:spTree>
    <p:extLst>
      <p:ext uri="{BB962C8B-B14F-4D97-AF65-F5344CB8AC3E}">
        <p14:creationId xmlns:p14="http://schemas.microsoft.com/office/powerpoint/2010/main" val="353525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1"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222226" y="2759242"/>
            <a:ext cx="3849329" cy="1331495"/>
          </a:xfrm>
          <a:prstGeom prst="ellipse">
            <a:avLst/>
          </a:prstGeom>
        </p:spPr>
        <p:txBody>
          <a:bodyPr vert="horz" lIns="91440" tIns="45720" rIns="91440" bIns="45720" rtlCol="0" anchor="ctr">
            <a:normAutofit/>
          </a:bodyPr>
          <a:lstStyle/>
          <a:p>
            <a:pPr algn="ctr"/>
            <a:endParaRPr lang="en-US" sz="24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786416" y="1225078"/>
            <a:ext cx="4776195" cy="4247317"/>
          </a:xfrm>
          <a:prstGeom prst="rect">
            <a:avLst/>
          </a:prstGeom>
          <a:solidFill>
            <a:schemeClr val="bg1"/>
          </a:solidFill>
        </p:spPr>
        <p:txBody>
          <a:bodyPr wrap="square" rtlCol="0">
            <a:spAutoFit/>
          </a:bodyPr>
          <a:lstStyle/>
          <a:p>
            <a:r>
              <a:rPr lang="fr-CA" sz="3600" dirty="0" err="1"/>
              <a:t>Retrospective</a:t>
            </a:r>
            <a:r>
              <a:rPr lang="fr-CA" sz="3600" dirty="0"/>
              <a:t> </a:t>
            </a:r>
            <a:r>
              <a:rPr lang="fr-CA" sz="3600" dirty="0" err="1"/>
              <a:t>studies</a:t>
            </a:r>
            <a:r>
              <a:rPr lang="fr-CA" sz="3600" dirty="0"/>
              <a:t>  </a:t>
            </a:r>
          </a:p>
          <a:p>
            <a:endParaRPr lang="fr-CA" sz="3600" dirty="0"/>
          </a:p>
          <a:p>
            <a:r>
              <a:rPr lang="fr-CA" sz="3600" dirty="0">
                <a:sym typeface="Symbol" panose="05050102010706020507" pitchFamily="18" charset="2"/>
              </a:rPr>
              <a:t>  </a:t>
            </a:r>
            <a:r>
              <a:rPr lang="fr-CA" sz="3600" dirty="0"/>
              <a:t> 100 000 patients</a:t>
            </a:r>
          </a:p>
          <a:p>
            <a:endParaRPr lang="fr-CA" sz="3600" dirty="0"/>
          </a:p>
          <a:p>
            <a:r>
              <a:rPr lang="fr-CA" sz="3600" u="sng" dirty="0"/>
              <a:t>Control groups</a:t>
            </a:r>
          </a:p>
          <a:p>
            <a:r>
              <a:rPr lang="fr-CA" sz="3600" dirty="0"/>
              <a:t>Patients </a:t>
            </a:r>
            <a:r>
              <a:rPr lang="fr-CA" sz="3600" dirty="0" err="1"/>
              <a:t>without</a:t>
            </a:r>
            <a:r>
              <a:rPr lang="fr-CA" sz="3600" dirty="0"/>
              <a:t> CT</a:t>
            </a:r>
          </a:p>
          <a:p>
            <a:r>
              <a:rPr lang="fr-CA" sz="3600" dirty="0"/>
              <a:t>Patients </a:t>
            </a:r>
            <a:r>
              <a:rPr lang="fr-CA" sz="3600" dirty="0" err="1"/>
              <a:t>with</a:t>
            </a:r>
            <a:r>
              <a:rPr lang="fr-CA" sz="3600" dirty="0"/>
              <a:t> CT C-</a:t>
            </a:r>
          </a:p>
          <a:p>
            <a:endParaRPr lang="en-CA" dirty="0"/>
          </a:p>
        </p:txBody>
      </p:sp>
      <p:pic>
        <p:nvPicPr>
          <p:cNvPr id="5" name="Picture 4">
            <a:extLst>
              <a:ext uri="{FF2B5EF4-FFF2-40B4-BE49-F238E27FC236}">
                <a16:creationId xmlns:a16="http://schemas.microsoft.com/office/drawing/2014/main" id="{968E803E-BEC2-4B1C-AEAA-2F01B011F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1378" y="2423545"/>
            <a:ext cx="3384228" cy="1895168"/>
          </a:xfrm>
          <a:prstGeom prst="rect">
            <a:avLst/>
          </a:prstGeom>
        </p:spPr>
      </p:pic>
    </p:spTree>
    <p:extLst>
      <p:ext uri="{BB962C8B-B14F-4D97-AF65-F5344CB8AC3E}">
        <p14:creationId xmlns:p14="http://schemas.microsoft.com/office/powerpoint/2010/main" val="1456783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1" y="-5308"/>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222226" y="2759242"/>
            <a:ext cx="3849329" cy="1331495"/>
          </a:xfrm>
          <a:prstGeom prst="ellipse">
            <a:avLst/>
          </a:prstGeom>
        </p:spPr>
        <p:txBody>
          <a:bodyPr vert="horz" lIns="91440" tIns="45720" rIns="91440" bIns="45720" rtlCol="0" anchor="ctr">
            <a:normAutofit/>
          </a:bodyPr>
          <a:lstStyle/>
          <a:p>
            <a:pPr algn="ctr"/>
            <a:r>
              <a:rPr lang="en-US" sz="3600" b="1" dirty="0"/>
              <a:t>What’s new</a:t>
            </a:r>
            <a:br>
              <a:rPr lang="en-US" sz="3600" dirty="0"/>
            </a:br>
            <a:endParaRPr lang="en-US" sz="24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898058" y="497021"/>
            <a:ext cx="4776195" cy="646331"/>
          </a:xfrm>
          <a:prstGeom prst="rect">
            <a:avLst/>
          </a:prstGeom>
          <a:solidFill>
            <a:schemeClr val="bg1"/>
          </a:solidFill>
        </p:spPr>
        <p:txBody>
          <a:bodyPr wrap="square" rtlCol="0" anchor="ctr">
            <a:spAutoFit/>
          </a:bodyPr>
          <a:lstStyle/>
          <a:p>
            <a:pPr algn="ctr"/>
            <a:r>
              <a:rPr lang="fr-CA" sz="3600" dirty="0" err="1"/>
              <a:t>Propensity</a:t>
            </a:r>
            <a:r>
              <a:rPr lang="fr-CA" sz="3600" dirty="0"/>
              <a:t> </a:t>
            </a:r>
            <a:r>
              <a:rPr lang="fr-CA" sz="3600" dirty="0" err="1"/>
              <a:t>analysis</a:t>
            </a:r>
            <a:endParaRPr lang="en-CA" dirty="0"/>
          </a:p>
        </p:txBody>
      </p:sp>
      <p:pic>
        <p:nvPicPr>
          <p:cNvPr id="5" name="Picture 4">
            <a:extLst>
              <a:ext uri="{FF2B5EF4-FFF2-40B4-BE49-F238E27FC236}">
                <a16:creationId xmlns:a16="http://schemas.microsoft.com/office/drawing/2014/main" id="{7337C49F-5D28-4674-B021-C15DBFB1888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37337" y="1587235"/>
            <a:ext cx="5499355" cy="4547380"/>
          </a:xfrm>
          <a:prstGeom prst="rect">
            <a:avLst/>
          </a:prstGeom>
          <a:effectLst>
            <a:outerShdw blurRad="63500" sx="102000" sy="102000" algn="ctr" rotWithShape="0">
              <a:prstClr val="black">
                <a:alpha val="40000"/>
              </a:prstClr>
            </a:outerShdw>
            <a:softEdge rad="12700"/>
          </a:effectLst>
        </p:spPr>
      </p:pic>
    </p:spTree>
    <p:extLst>
      <p:ext uri="{BB962C8B-B14F-4D97-AF65-F5344CB8AC3E}">
        <p14:creationId xmlns:p14="http://schemas.microsoft.com/office/powerpoint/2010/main" val="4171418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16914" y="10654"/>
            <a:ext cx="8129873" cy="6857990"/>
          </a:xfrm>
          <a:prstGeom prst="rect">
            <a:avLst/>
          </a:prstGeom>
        </p:spPr>
      </p:pic>
      <p:sp>
        <p:nvSpPr>
          <p:cNvPr id="3" name="TextBox 2">
            <a:extLst>
              <a:ext uri="{FF2B5EF4-FFF2-40B4-BE49-F238E27FC236}">
                <a16:creationId xmlns:a16="http://schemas.microsoft.com/office/drawing/2014/main" id="{746C2684-CC0E-42EF-B990-433E05BFA9A6}"/>
              </a:ext>
            </a:extLst>
          </p:cNvPr>
          <p:cNvSpPr txBox="1"/>
          <p:nvPr/>
        </p:nvSpPr>
        <p:spPr>
          <a:xfrm>
            <a:off x="1151572" y="3613083"/>
            <a:ext cx="5804004" cy="369332"/>
          </a:xfrm>
          <a:prstGeom prst="rect">
            <a:avLst/>
          </a:prstGeom>
          <a:solidFill>
            <a:schemeClr val="bg1">
              <a:lumMod val="95000"/>
            </a:schemeClr>
          </a:solidFill>
        </p:spPr>
        <p:txBody>
          <a:bodyPr wrap="square" rtlCol="0">
            <a:spAutoFit/>
          </a:bodyPr>
          <a:lstStyle/>
          <a:p>
            <a:pPr algn="ctr"/>
            <a:r>
              <a:rPr lang="fr-CA" b="1" dirty="0"/>
              <a:t>Journal of American Society of </a:t>
            </a:r>
            <a:r>
              <a:rPr lang="fr-CA" b="1" dirty="0" err="1"/>
              <a:t>Nephrology</a:t>
            </a:r>
            <a:r>
              <a:rPr lang="fr-CA" b="1" dirty="0"/>
              <a:t>, </a:t>
            </a:r>
            <a:r>
              <a:rPr lang="fr-CA" b="1" dirty="0" err="1"/>
              <a:t>Feb</a:t>
            </a:r>
            <a:r>
              <a:rPr lang="fr-CA" b="1" dirty="0"/>
              <a:t> 2017</a:t>
            </a:r>
            <a:endParaRPr lang="en-CA" b="1" dirty="0"/>
          </a:p>
        </p:txBody>
      </p:sp>
      <p:pic>
        <p:nvPicPr>
          <p:cNvPr id="6" name="Picture 5">
            <a:extLst>
              <a:ext uri="{FF2B5EF4-FFF2-40B4-BE49-F238E27FC236}">
                <a16:creationId xmlns:a16="http://schemas.microsoft.com/office/drawing/2014/main" id="{3E8D2CAD-BECE-4088-AD67-70F0D13E5947}"/>
              </a:ext>
            </a:extLst>
          </p:cNvPr>
          <p:cNvPicPr>
            <a:picLocks noChangeAspect="1"/>
          </p:cNvPicPr>
          <p:nvPr/>
        </p:nvPicPr>
        <p:blipFill>
          <a:blip r:embed="rId3"/>
          <a:stretch>
            <a:fillRect/>
          </a:stretch>
        </p:blipFill>
        <p:spPr>
          <a:xfrm>
            <a:off x="347118" y="786447"/>
            <a:ext cx="7425282" cy="2593849"/>
          </a:xfrm>
          <a:prstGeom prst="rect">
            <a:avLst/>
          </a:prstGeom>
        </p:spPr>
      </p:pic>
      <p:pic>
        <p:nvPicPr>
          <p:cNvPr id="7" name="Picture 6">
            <a:extLst>
              <a:ext uri="{FF2B5EF4-FFF2-40B4-BE49-F238E27FC236}">
                <a16:creationId xmlns:a16="http://schemas.microsoft.com/office/drawing/2014/main" id="{5EEEBD97-755B-4697-B966-A1AFDEF81325}"/>
              </a:ext>
            </a:extLst>
          </p:cNvPr>
          <p:cNvPicPr>
            <a:picLocks noChangeAspect="1"/>
          </p:cNvPicPr>
          <p:nvPr/>
        </p:nvPicPr>
        <p:blipFill>
          <a:blip r:embed="rId4"/>
          <a:stretch>
            <a:fillRect/>
          </a:stretch>
        </p:blipFill>
        <p:spPr>
          <a:xfrm>
            <a:off x="437298" y="4903836"/>
            <a:ext cx="10569981" cy="1179871"/>
          </a:xfrm>
          <a:prstGeom prst="rect">
            <a:avLst/>
          </a:prstGeom>
          <a:ln w="88900" cap="sq" cmpd="thickThin">
            <a:solidFill>
              <a:srgbClr val="000000"/>
            </a:solidFill>
            <a:prstDash val="solid"/>
            <a:miter lim="800000"/>
          </a:ln>
          <a:effectLst>
            <a:innerShdw blurRad="76200">
              <a:srgbClr val="000000"/>
            </a:innerShdw>
          </a:effectLst>
        </p:spPr>
      </p:pic>
      <p:sp>
        <p:nvSpPr>
          <p:cNvPr id="9" name="Title 8">
            <a:extLst>
              <a:ext uri="{FF2B5EF4-FFF2-40B4-BE49-F238E27FC236}">
                <a16:creationId xmlns:a16="http://schemas.microsoft.com/office/drawing/2014/main" id="{7B637E44-53DD-45B7-977D-D504EAF97BE8}"/>
              </a:ext>
            </a:extLst>
          </p:cNvPr>
          <p:cNvSpPr>
            <a:spLocks noGrp="1"/>
          </p:cNvSpPr>
          <p:nvPr>
            <p:ph type="title"/>
          </p:nvPr>
        </p:nvSpPr>
        <p:spPr/>
        <p:txBody>
          <a:bodyPr/>
          <a:lstStyle/>
          <a:p>
            <a:endParaRPr lang="en-CA" dirty="0"/>
          </a:p>
        </p:txBody>
      </p:sp>
      <p:pic>
        <p:nvPicPr>
          <p:cNvPr id="12" name="Picture 11">
            <a:extLst>
              <a:ext uri="{FF2B5EF4-FFF2-40B4-BE49-F238E27FC236}">
                <a16:creationId xmlns:a16="http://schemas.microsoft.com/office/drawing/2014/main" id="{FF6BE792-CABA-4204-A690-07BC4DFB37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7669" y="2123340"/>
            <a:ext cx="3326115" cy="2213379"/>
          </a:xfrm>
          <a:prstGeom prst="rect">
            <a:avLst/>
          </a:prstGeom>
        </p:spPr>
      </p:pic>
    </p:spTree>
    <p:extLst>
      <p:ext uri="{BB962C8B-B14F-4D97-AF65-F5344CB8AC3E}">
        <p14:creationId xmlns:p14="http://schemas.microsoft.com/office/powerpoint/2010/main" val="771582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7347" y="10654"/>
            <a:ext cx="8129873" cy="6857990"/>
          </a:xfrm>
          <a:prstGeom prst="rect">
            <a:avLst/>
          </a:prstGeom>
        </p:spPr>
      </p:pic>
      <p:sp>
        <p:nvSpPr>
          <p:cNvPr id="3" name="TextBox 2">
            <a:extLst>
              <a:ext uri="{FF2B5EF4-FFF2-40B4-BE49-F238E27FC236}">
                <a16:creationId xmlns:a16="http://schemas.microsoft.com/office/drawing/2014/main" id="{746C2684-CC0E-42EF-B990-433E05BFA9A6}"/>
              </a:ext>
            </a:extLst>
          </p:cNvPr>
          <p:cNvSpPr txBox="1"/>
          <p:nvPr/>
        </p:nvSpPr>
        <p:spPr>
          <a:xfrm>
            <a:off x="1151572" y="3613083"/>
            <a:ext cx="5804004" cy="369332"/>
          </a:xfrm>
          <a:prstGeom prst="rect">
            <a:avLst/>
          </a:prstGeom>
          <a:solidFill>
            <a:schemeClr val="bg1">
              <a:lumMod val="95000"/>
            </a:schemeClr>
          </a:solidFill>
        </p:spPr>
        <p:txBody>
          <a:bodyPr wrap="square" rtlCol="0">
            <a:spAutoFit/>
          </a:bodyPr>
          <a:lstStyle/>
          <a:p>
            <a:pPr algn="ctr"/>
            <a:r>
              <a:rPr lang="fr-CA" b="1" dirty="0" err="1"/>
              <a:t>Radiology</a:t>
            </a:r>
            <a:r>
              <a:rPr lang="fr-CA" b="1" dirty="0"/>
              <a:t>, April 2014</a:t>
            </a:r>
            <a:endParaRPr lang="en-CA" b="1" dirty="0"/>
          </a:p>
        </p:txBody>
      </p:sp>
      <p:sp>
        <p:nvSpPr>
          <p:cNvPr id="9" name="Title 8">
            <a:extLst>
              <a:ext uri="{FF2B5EF4-FFF2-40B4-BE49-F238E27FC236}">
                <a16:creationId xmlns:a16="http://schemas.microsoft.com/office/drawing/2014/main" id="{7B637E44-53DD-45B7-977D-D504EAF97BE8}"/>
              </a:ext>
            </a:extLst>
          </p:cNvPr>
          <p:cNvSpPr>
            <a:spLocks noGrp="1"/>
          </p:cNvSpPr>
          <p:nvPr>
            <p:ph type="title"/>
          </p:nvPr>
        </p:nvSpPr>
        <p:spPr>
          <a:xfrm>
            <a:off x="838200" y="365125"/>
            <a:ext cx="10515600" cy="1325563"/>
          </a:xfrm>
        </p:spPr>
        <p:txBody>
          <a:bodyPr/>
          <a:lstStyle/>
          <a:p>
            <a:endParaRPr lang="en-CA"/>
          </a:p>
        </p:txBody>
      </p:sp>
      <p:pic>
        <p:nvPicPr>
          <p:cNvPr id="12" name="Picture 11">
            <a:extLst>
              <a:ext uri="{FF2B5EF4-FFF2-40B4-BE49-F238E27FC236}">
                <a16:creationId xmlns:a16="http://schemas.microsoft.com/office/drawing/2014/main" id="{FF6BE792-CABA-4204-A690-07BC4DFB3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7669" y="2002574"/>
            <a:ext cx="3326115" cy="2213379"/>
          </a:xfrm>
          <a:prstGeom prst="rect">
            <a:avLst/>
          </a:prstGeom>
        </p:spPr>
      </p:pic>
      <p:pic>
        <p:nvPicPr>
          <p:cNvPr id="2" name="Picture 1">
            <a:extLst>
              <a:ext uri="{FF2B5EF4-FFF2-40B4-BE49-F238E27FC236}">
                <a16:creationId xmlns:a16="http://schemas.microsoft.com/office/drawing/2014/main" id="{6F0D5264-50A0-4F3F-B2A6-E4CA069EF7CE}"/>
              </a:ext>
            </a:extLst>
          </p:cNvPr>
          <p:cNvPicPr>
            <a:picLocks noChangeAspect="1"/>
          </p:cNvPicPr>
          <p:nvPr/>
        </p:nvPicPr>
        <p:blipFill>
          <a:blip r:embed="rId4"/>
          <a:stretch>
            <a:fillRect/>
          </a:stretch>
        </p:blipFill>
        <p:spPr>
          <a:xfrm>
            <a:off x="1111479" y="701615"/>
            <a:ext cx="5868169" cy="2727385"/>
          </a:xfrm>
          <a:prstGeom prst="rect">
            <a:avLst/>
          </a:prstGeom>
        </p:spPr>
      </p:pic>
      <p:pic>
        <p:nvPicPr>
          <p:cNvPr id="4" name="Picture 3">
            <a:extLst>
              <a:ext uri="{FF2B5EF4-FFF2-40B4-BE49-F238E27FC236}">
                <a16:creationId xmlns:a16="http://schemas.microsoft.com/office/drawing/2014/main" id="{33E09AB2-9D08-446E-8352-249E1ED4823D}"/>
              </a:ext>
            </a:extLst>
          </p:cNvPr>
          <p:cNvPicPr>
            <a:picLocks noChangeAspect="1"/>
          </p:cNvPicPr>
          <p:nvPr/>
        </p:nvPicPr>
        <p:blipFill rotWithShape="1">
          <a:blip r:embed="rId5"/>
          <a:srcRect l="433" t="3134" r="1968"/>
          <a:stretch/>
        </p:blipFill>
        <p:spPr>
          <a:xfrm>
            <a:off x="-978" y="4222237"/>
            <a:ext cx="8385066" cy="2376455"/>
          </a:xfrm>
          <a:prstGeom prst="rect">
            <a:avLst/>
          </a:prstGeom>
        </p:spPr>
      </p:pic>
    </p:spTree>
    <p:extLst>
      <p:ext uri="{BB962C8B-B14F-4D97-AF65-F5344CB8AC3E}">
        <p14:creationId xmlns:p14="http://schemas.microsoft.com/office/powerpoint/2010/main" val="51788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7347" y="10654"/>
            <a:ext cx="8129873" cy="6857990"/>
          </a:xfrm>
          <a:prstGeom prst="rect">
            <a:avLst/>
          </a:prstGeom>
        </p:spPr>
      </p:pic>
      <p:sp>
        <p:nvSpPr>
          <p:cNvPr id="3" name="TextBox 2">
            <a:extLst>
              <a:ext uri="{FF2B5EF4-FFF2-40B4-BE49-F238E27FC236}">
                <a16:creationId xmlns:a16="http://schemas.microsoft.com/office/drawing/2014/main" id="{746C2684-CC0E-42EF-B990-433E05BFA9A6}"/>
              </a:ext>
            </a:extLst>
          </p:cNvPr>
          <p:cNvSpPr txBox="1"/>
          <p:nvPr/>
        </p:nvSpPr>
        <p:spPr>
          <a:xfrm>
            <a:off x="1128568" y="2503146"/>
            <a:ext cx="5804004" cy="369332"/>
          </a:xfrm>
          <a:prstGeom prst="rect">
            <a:avLst/>
          </a:prstGeom>
          <a:solidFill>
            <a:schemeClr val="bg1">
              <a:lumMod val="95000"/>
            </a:schemeClr>
          </a:solidFill>
        </p:spPr>
        <p:txBody>
          <a:bodyPr wrap="square" rtlCol="0">
            <a:spAutoFit/>
          </a:bodyPr>
          <a:lstStyle/>
          <a:p>
            <a:pPr algn="ctr"/>
            <a:r>
              <a:rPr lang="fr-CA" b="1" dirty="0" err="1"/>
              <a:t>Nephrology</a:t>
            </a:r>
            <a:r>
              <a:rPr lang="fr-CA" b="1" dirty="0"/>
              <a:t> </a:t>
            </a:r>
            <a:r>
              <a:rPr lang="fr-CA" b="1" dirty="0" err="1"/>
              <a:t>Dialysis</a:t>
            </a:r>
            <a:r>
              <a:rPr lang="fr-CA" b="1" dirty="0"/>
              <a:t> Transplantation, </a:t>
            </a:r>
            <a:r>
              <a:rPr lang="fr-CA" b="1" dirty="0" err="1"/>
              <a:t>October</a:t>
            </a:r>
            <a:r>
              <a:rPr lang="fr-CA" b="1" dirty="0"/>
              <a:t> 2018</a:t>
            </a:r>
            <a:endParaRPr lang="en-CA" b="1" dirty="0"/>
          </a:p>
        </p:txBody>
      </p:sp>
      <p:sp>
        <p:nvSpPr>
          <p:cNvPr id="9" name="Title 8">
            <a:extLst>
              <a:ext uri="{FF2B5EF4-FFF2-40B4-BE49-F238E27FC236}">
                <a16:creationId xmlns:a16="http://schemas.microsoft.com/office/drawing/2014/main" id="{7B637E44-53DD-45B7-977D-D504EAF97BE8}"/>
              </a:ext>
            </a:extLst>
          </p:cNvPr>
          <p:cNvSpPr>
            <a:spLocks noGrp="1"/>
          </p:cNvSpPr>
          <p:nvPr>
            <p:ph type="title"/>
          </p:nvPr>
        </p:nvSpPr>
        <p:spPr>
          <a:xfrm>
            <a:off x="838200" y="365125"/>
            <a:ext cx="10515600" cy="1325563"/>
          </a:xfrm>
        </p:spPr>
        <p:txBody>
          <a:bodyPr/>
          <a:lstStyle/>
          <a:p>
            <a:endParaRPr lang="en-CA"/>
          </a:p>
        </p:txBody>
      </p:sp>
      <p:pic>
        <p:nvPicPr>
          <p:cNvPr id="12" name="Picture 11">
            <a:extLst>
              <a:ext uri="{FF2B5EF4-FFF2-40B4-BE49-F238E27FC236}">
                <a16:creationId xmlns:a16="http://schemas.microsoft.com/office/drawing/2014/main" id="{FF6BE792-CABA-4204-A690-07BC4DFB3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7669" y="2002574"/>
            <a:ext cx="3326115" cy="2213379"/>
          </a:xfrm>
          <a:prstGeom prst="rect">
            <a:avLst/>
          </a:prstGeom>
        </p:spPr>
      </p:pic>
      <p:pic>
        <p:nvPicPr>
          <p:cNvPr id="5" name="Picture 4">
            <a:extLst>
              <a:ext uri="{FF2B5EF4-FFF2-40B4-BE49-F238E27FC236}">
                <a16:creationId xmlns:a16="http://schemas.microsoft.com/office/drawing/2014/main" id="{A21D35AE-410D-427E-8C04-940A8A989478}"/>
              </a:ext>
            </a:extLst>
          </p:cNvPr>
          <p:cNvPicPr>
            <a:picLocks noChangeAspect="1"/>
          </p:cNvPicPr>
          <p:nvPr/>
        </p:nvPicPr>
        <p:blipFill>
          <a:blip r:embed="rId4"/>
          <a:stretch>
            <a:fillRect/>
          </a:stretch>
        </p:blipFill>
        <p:spPr>
          <a:xfrm>
            <a:off x="-30096" y="1577453"/>
            <a:ext cx="8132114" cy="866697"/>
          </a:xfrm>
          <a:prstGeom prst="rect">
            <a:avLst/>
          </a:prstGeom>
        </p:spPr>
      </p:pic>
      <p:sp>
        <p:nvSpPr>
          <p:cNvPr id="7" name="Rectangle 3">
            <a:extLst>
              <a:ext uri="{FF2B5EF4-FFF2-40B4-BE49-F238E27FC236}">
                <a16:creationId xmlns:a16="http://schemas.microsoft.com/office/drawing/2014/main" id="{5675FDE1-9361-4426-8D6C-90E408326496}"/>
              </a:ext>
            </a:extLst>
          </p:cNvPr>
          <p:cNvSpPr>
            <a:spLocks noChangeArrowheads="1"/>
          </p:cNvSpPr>
          <p:nvPr/>
        </p:nvSpPr>
        <p:spPr bwMode="auto">
          <a:xfrm>
            <a:off x="1218300" y="3794683"/>
            <a:ext cx="6854226" cy="14003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700" b="1" i="0" u="none" strike="noStrike" cap="none" normalizeH="0" baseline="0" dirty="0">
                <a:ln>
                  <a:noFill/>
                </a:ln>
                <a:solidFill>
                  <a:srgbClr val="486078"/>
                </a:solidFill>
                <a:effectLst/>
                <a:latin typeface="PT Sans"/>
              </a:rPr>
              <a:t>Rate and risk factors for AKI after CT scans in a cancer cohort </a:t>
            </a:r>
            <a:br>
              <a:rPr kumimoji="0" lang="en-US" altLang="en-US" sz="1700" b="0" i="0" u="none" strike="noStrike" cap="none" normalizeH="0" baseline="0" dirty="0">
                <a:ln>
                  <a:noFill/>
                </a:ln>
                <a:solidFill>
                  <a:srgbClr val="747474"/>
                </a:solidFill>
                <a:effectLst/>
                <a:latin typeface="PT Sans"/>
              </a:rPr>
            </a:br>
            <a:r>
              <a:rPr kumimoji="0" lang="en-US" altLang="en-US" sz="1700" b="0" i="0" u="none" strike="noStrike" cap="none" normalizeH="0" baseline="0" dirty="0">
                <a:ln>
                  <a:noFill/>
                </a:ln>
                <a:solidFill>
                  <a:srgbClr val="747474"/>
                </a:solidFill>
                <a:effectLst/>
                <a:latin typeface="PT Sans"/>
              </a:rPr>
              <a:t>Sheron Latcha</a:t>
            </a:r>
            <a:r>
              <a:rPr kumimoji="0" lang="en-US" altLang="en-US" sz="1700" b="0" i="0" u="none" strike="noStrike" cap="none" normalizeH="0" baseline="30000" dirty="0">
                <a:ln>
                  <a:noFill/>
                </a:ln>
                <a:solidFill>
                  <a:srgbClr val="747474"/>
                </a:solidFill>
                <a:effectLst/>
                <a:latin typeface="PT Sans"/>
              </a:rPr>
              <a:t>1, 4</a:t>
            </a:r>
            <a:r>
              <a:rPr kumimoji="0" lang="en-US" altLang="en-US" sz="1700" b="0" i="0" u="none" strike="noStrike" cap="none" normalizeH="0" baseline="0" dirty="0">
                <a:ln>
                  <a:noFill/>
                </a:ln>
                <a:solidFill>
                  <a:srgbClr val="747474"/>
                </a:solidFill>
                <a:effectLst/>
                <a:latin typeface="PT Sans"/>
              </a:rPr>
              <a:t>, Andrew J. Plodkowski</a:t>
            </a:r>
            <a:r>
              <a:rPr kumimoji="0" lang="en-US" altLang="en-US" sz="1700" b="0" i="0" u="none" strike="noStrike" cap="none" normalizeH="0" baseline="30000" dirty="0">
                <a:ln>
                  <a:noFill/>
                </a:ln>
                <a:solidFill>
                  <a:srgbClr val="747474"/>
                </a:solidFill>
                <a:effectLst/>
                <a:latin typeface="PT Sans"/>
              </a:rPr>
              <a:t>2</a:t>
            </a:r>
            <a:r>
              <a:rPr kumimoji="0" lang="en-US" altLang="en-US" sz="1700" b="0" i="0" u="none" strike="noStrike" cap="none" normalizeH="0" baseline="0" dirty="0">
                <a:ln>
                  <a:noFill/>
                </a:ln>
                <a:solidFill>
                  <a:srgbClr val="747474"/>
                </a:solidFill>
                <a:effectLst/>
                <a:latin typeface="PT Sans"/>
              </a:rPr>
              <a:t>, </a:t>
            </a:r>
            <a:r>
              <a:rPr kumimoji="0" lang="en-US" altLang="en-US" sz="1700" b="0" i="0" u="none" strike="noStrike" cap="none" normalizeH="0" baseline="0" dirty="0" err="1">
                <a:ln>
                  <a:noFill/>
                </a:ln>
                <a:solidFill>
                  <a:srgbClr val="747474"/>
                </a:solidFill>
                <a:effectLst/>
                <a:latin typeface="PT Sans"/>
              </a:rPr>
              <a:t>Junting</a:t>
            </a:r>
            <a:r>
              <a:rPr kumimoji="0" lang="en-US" altLang="en-US" sz="1700" b="0" i="0" u="none" strike="noStrike" cap="none" normalizeH="0" baseline="0" dirty="0">
                <a:ln>
                  <a:noFill/>
                </a:ln>
                <a:solidFill>
                  <a:srgbClr val="747474"/>
                </a:solidFill>
                <a:effectLst/>
                <a:latin typeface="PT Sans"/>
              </a:rPr>
              <a:t> Zheng</a:t>
            </a:r>
            <a:r>
              <a:rPr kumimoji="0" lang="en-US" altLang="en-US" sz="1700" b="0" i="0" u="none" strike="noStrike" cap="none" normalizeH="0" baseline="30000" dirty="0">
                <a:ln>
                  <a:noFill/>
                </a:ln>
                <a:solidFill>
                  <a:srgbClr val="747474"/>
                </a:solidFill>
                <a:effectLst/>
                <a:latin typeface="PT Sans"/>
              </a:rPr>
              <a:t>3</a:t>
            </a:r>
            <a:r>
              <a:rPr kumimoji="0" lang="en-US" altLang="en-US" sz="1700" b="0" i="0" u="none" strike="noStrike" cap="none" normalizeH="0" baseline="0" dirty="0">
                <a:ln>
                  <a:noFill/>
                </a:ln>
                <a:solidFill>
                  <a:srgbClr val="747474"/>
                </a:solidFill>
                <a:effectLst/>
                <a:latin typeface="PT Sans"/>
              </a:rPr>
              <a:t>, Edgar A. Jaimes</a:t>
            </a:r>
            <a:r>
              <a:rPr kumimoji="0" lang="en-US" altLang="en-US" sz="1700" b="0" i="0" u="none" strike="noStrike" cap="none" normalizeH="0" baseline="30000" dirty="0">
                <a:ln>
                  <a:noFill/>
                </a:ln>
                <a:solidFill>
                  <a:srgbClr val="747474"/>
                </a:solidFill>
                <a:effectLst/>
                <a:latin typeface="PT Sans"/>
              </a:rPr>
              <a:t>1, 41</a:t>
            </a:r>
            <a:r>
              <a:rPr kumimoji="0" lang="en-US" altLang="en-US" sz="1700" b="0" i="0" u="none" strike="noStrike" cap="none" normalizeH="0" baseline="0" dirty="0">
                <a:ln>
                  <a:noFill/>
                </a:ln>
                <a:solidFill>
                  <a:srgbClr val="747474"/>
                </a:solidFill>
                <a:effectLst/>
                <a:latin typeface="PT Sans"/>
              </a:rPr>
              <a:t> Renal Service, </a:t>
            </a:r>
            <a:r>
              <a:rPr kumimoji="0" lang="en-US" altLang="en-US" sz="1700" b="0" i="0" u="none" strike="noStrike" cap="none" normalizeH="0" baseline="30000" dirty="0">
                <a:ln>
                  <a:noFill/>
                </a:ln>
                <a:solidFill>
                  <a:srgbClr val="747474"/>
                </a:solidFill>
                <a:effectLst/>
                <a:latin typeface="PT Sans"/>
              </a:rPr>
              <a:t>2</a:t>
            </a:r>
            <a:r>
              <a:rPr kumimoji="0" lang="en-US" altLang="en-US" sz="1700" b="0" i="0" u="none" strike="noStrike" cap="none" normalizeH="0" baseline="0" dirty="0">
                <a:ln>
                  <a:noFill/>
                </a:ln>
                <a:solidFill>
                  <a:srgbClr val="747474"/>
                </a:solidFill>
                <a:effectLst/>
                <a:latin typeface="PT Sans"/>
              </a:rPr>
              <a:t> Department of Radiology, </a:t>
            </a:r>
            <a:r>
              <a:rPr kumimoji="0" lang="en-US" altLang="en-US" sz="1700" b="0" i="0" u="none" strike="noStrike" cap="none" normalizeH="0" baseline="30000" dirty="0">
                <a:ln>
                  <a:noFill/>
                </a:ln>
                <a:solidFill>
                  <a:srgbClr val="747474"/>
                </a:solidFill>
                <a:effectLst/>
                <a:latin typeface="PT Sans"/>
              </a:rPr>
              <a:t>3</a:t>
            </a:r>
            <a:r>
              <a:rPr kumimoji="0" lang="en-US" altLang="en-US" sz="1700" b="0" i="0" u="none" strike="noStrike" cap="none" normalizeH="0" baseline="0" dirty="0">
                <a:ln>
                  <a:noFill/>
                </a:ln>
                <a:solidFill>
                  <a:srgbClr val="747474"/>
                </a:solidFill>
                <a:effectLst/>
                <a:latin typeface="PT Sans"/>
              </a:rPr>
              <a:t> Epidemiology, Biostatistics, </a:t>
            </a:r>
            <a:r>
              <a:rPr kumimoji="0" lang="en-US" altLang="en-US" sz="1700" b="0" i="0" u="none" strike="noStrike" cap="none" normalizeH="0" baseline="0" dirty="0">
                <a:ln>
                  <a:noFill/>
                </a:ln>
                <a:solidFill>
                  <a:schemeClr val="accent1"/>
                </a:solidFill>
                <a:effectLst/>
                <a:latin typeface="PT Sans"/>
              </a:rPr>
              <a:t>Memorial</a:t>
            </a:r>
            <a:r>
              <a:rPr kumimoji="0" lang="en-US" altLang="en-US" sz="1700" b="0" i="0" u="none" strike="noStrike" cap="none" normalizeH="0" baseline="0" dirty="0">
                <a:ln>
                  <a:noFill/>
                </a:ln>
                <a:solidFill>
                  <a:srgbClr val="747474"/>
                </a:solidFill>
                <a:effectLst/>
                <a:latin typeface="PT Sans"/>
              </a:rPr>
              <a:t> Sloan Kettering Cancer Center, </a:t>
            </a:r>
            <a:r>
              <a:rPr kumimoji="0" lang="en-US" altLang="en-US" sz="1700" b="0" i="0" u="none" strike="noStrike" cap="none" normalizeH="0" baseline="30000" dirty="0">
                <a:ln>
                  <a:noFill/>
                </a:ln>
                <a:solidFill>
                  <a:srgbClr val="747474"/>
                </a:solidFill>
                <a:effectLst/>
                <a:latin typeface="PT Sans"/>
              </a:rPr>
              <a:t>4</a:t>
            </a:r>
            <a:r>
              <a:rPr kumimoji="0" lang="en-US" altLang="en-US" sz="1700" b="0" i="0" u="none" strike="noStrike" cap="none" normalizeH="0" baseline="0" dirty="0">
                <a:ln>
                  <a:noFill/>
                </a:ln>
                <a:solidFill>
                  <a:srgbClr val="747474"/>
                </a:solidFill>
                <a:effectLst/>
                <a:latin typeface="PT Sans"/>
              </a:rPr>
              <a:t> Weill Cornell Medical College,  New York, NY, USA</a:t>
            </a:r>
            <a:endParaRPr kumimoji="0" lang="en-US" altLang="en-US" sz="1700" b="0" i="0" u="none" strike="noStrike" cap="none" normalizeH="0" baseline="0" dirty="0">
              <a:ln>
                <a:noFill/>
              </a:ln>
              <a:solidFill>
                <a:schemeClr val="tx1"/>
              </a:solidFill>
              <a:effectLst/>
              <a:latin typeface="Arial" panose="020B0604020202020204" pitchFamily="34" charset="0"/>
            </a:endParaRPr>
          </a:p>
        </p:txBody>
      </p:sp>
      <p:pic>
        <p:nvPicPr>
          <p:cNvPr id="1028" name="Picture 4" descr="https://www.dustri.com/typo3temp/pics/1431e456e2.gif">
            <a:extLst>
              <a:ext uri="{FF2B5EF4-FFF2-40B4-BE49-F238E27FC236}">
                <a16:creationId xmlns:a16="http://schemas.microsoft.com/office/drawing/2014/main" id="{61BB87E0-1380-4787-BDD4-A15D3E8B48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28373"/>
            <a:ext cx="1218300" cy="165024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12F6A59C-8D83-467C-AB99-75DE8AFD36F9}"/>
              </a:ext>
            </a:extLst>
          </p:cNvPr>
          <p:cNvSpPr txBox="1"/>
          <p:nvPr/>
        </p:nvSpPr>
        <p:spPr>
          <a:xfrm>
            <a:off x="1128568" y="5369992"/>
            <a:ext cx="5804004" cy="369332"/>
          </a:xfrm>
          <a:prstGeom prst="rect">
            <a:avLst/>
          </a:prstGeom>
          <a:solidFill>
            <a:schemeClr val="bg1">
              <a:lumMod val="95000"/>
            </a:schemeClr>
          </a:solidFill>
        </p:spPr>
        <p:txBody>
          <a:bodyPr wrap="square" rtlCol="0">
            <a:spAutoFit/>
          </a:bodyPr>
          <a:lstStyle/>
          <a:p>
            <a:pPr algn="ctr"/>
            <a:r>
              <a:rPr lang="fr-CA" b="1" dirty="0" err="1"/>
              <a:t>Clinical</a:t>
            </a:r>
            <a:r>
              <a:rPr lang="fr-CA" b="1" dirty="0"/>
              <a:t> </a:t>
            </a:r>
            <a:r>
              <a:rPr lang="fr-CA" b="1" dirty="0" err="1"/>
              <a:t>Nephrology</a:t>
            </a:r>
            <a:r>
              <a:rPr lang="fr-CA" b="1" dirty="0"/>
              <a:t>, March 2019</a:t>
            </a:r>
            <a:endParaRPr lang="en-CA" b="1" dirty="0"/>
          </a:p>
        </p:txBody>
      </p:sp>
    </p:spTree>
    <p:extLst>
      <p:ext uri="{BB962C8B-B14F-4D97-AF65-F5344CB8AC3E}">
        <p14:creationId xmlns:p14="http://schemas.microsoft.com/office/powerpoint/2010/main" val="3566244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28756"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325465" y="2759242"/>
            <a:ext cx="3569109" cy="1331495"/>
          </a:xfrm>
          <a:prstGeom prst="ellipse">
            <a:avLst/>
          </a:prstGeom>
        </p:spPr>
        <p:txBody>
          <a:bodyPr vert="horz" lIns="91440" tIns="45720" rIns="91440" bIns="45720" rtlCol="0" anchor="ctr">
            <a:normAutofit/>
          </a:bodyPr>
          <a:lstStyle/>
          <a:p>
            <a:pPr algn="ctr"/>
            <a:endParaRPr lang="en-US" sz="31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085906" y="1329144"/>
            <a:ext cx="5946476" cy="4985980"/>
          </a:xfrm>
          <a:prstGeom prst="rect">
            <a:avLst/>
          </a:prstGeom>
          <a:solidFill>
            <a:schemeClr val="bg1"/>
          </a:solidFill>
        </p:spPr>
        <p:txBody>
          <a:bodyPr wrap="square" rtlCol="0">
            <a:spAutoFit/>
          </a:bodyPr>
          <a:lstStyle/>
          <a:p>
            <a:endParaRPr lang="fr-CA" dirty="0"/>
          </a:p>
          <a:p>
            <a:pPr algn="ctr"/>
            <a:r>
              <a:rPr lang="fr-CA" sz="4800" b="1" dirty="0" err="1"/>
              <a:t>Results</a:t>
            </a:r>
            <a:r>
              <a:rPr lang="fr-CA" sz="4800" u="sng" dirty="0"/>
              <a:t> </a:t>
            </a:r>
          </a:p>
          <a:p>
            <a:pPr algn="ctr"/>
            <a:endParaRPr lang="fr-CA" sz="3600" dirty="0"/>
          </a:p>
          <a:p>
            <a:pPr algn="ctr"/>
            <a:r>
              <a:rPr lang="fr-CA" sz="3600" dirty="0"/>
              <a:t>No </a:t>
            </a:r>
            <a:r>
              <a:rPr lang="fr-CA" sz="3600" dirty="0" err="1"/>
              <a:t>increased</a:t>
            </a:r>
            <a:r>
              <a:rPr lang="fr-CA" sz="3600" dirty="0"/>
              <a:t> </a:t>
            </a:r>
            <a:r>
              <a:rPr lang="fr-CA" sz="3600" dirty="0" err="1"/>
              <a:t>risk</a:t>
            </a:r>
            <a:r>
              <a:rPr lang="fr-CA" sz="3600" dirty="0"/>
              <a:t> of AKI </a:t>
            </a:r>
            <a:r>
              <a:rPr lang="fr-CA" sz="3600" dirty="0" err="1"/>
              <a:t>with</a:t>
            </a:r>
            <a:r>
              <a:rPr lang="fr-CA" sz="3600" dirty="0"/>
              <a:t> </a:t>
            </a:r>
            <a:r>
              <a:rPr lang="fr-CA" sz="3600" dirty="0" err="1"/>
              <a:t>contrast</a:t>
            </a:r>
            <a:endParaRPr lang="fr-CA" sz="3600" dirty="0"/>
          </a:p>
          <a:p>
            <a:pPr algn="ctr"/>
            <a:r>
              <a:rPr lang="fr-CA" sz="3600" dirty="0" err="1"/>
              <a:t>Other</a:t>
            </a:r>
            <a:r>
              <a:rPr lang="fr-CA" sz="3600" dirty="0"/>
              <a:t> Risk </a:t>
            </a:r>
            <a:r>
              <a:rPr lang="fr-CA" sz="3600" dirty="0" err="1"/>
              <a:t>Factors</a:t>
            </a:r>
            <a:r>
              <a:rPr lang="fr-CA" sz="3600" dirty="0"/>
              <a:t> </a:t>
            </a:r>
            <a:r>
              <a:rPr lang="fr-CA" sz="3600" dirty="0" err="1"/>
              <a:t>identified</a:t>
            </a:r>
            <a:r>
              <a:rPr lang="fr-CA" sz="3600" dirty="0"/>
              <a:t> for AKI</a:t>
            </a:r>
          </a:p>
          <a:p>
            <a:pPr algn="ctr"/>
            <a:endParaRPr lang="fr-CA" sz="3600" dirty="0"/>
          </a:p>
          <a:p>
            <a:endParaRPr lang="fr-CA" dirty="0"/>
          </a:p>
          <a:p>
            <a:endParaRPr lang="fr-CA" dirty="0"/>
          </a:p>
        </p:txBody>
      </p:sp>
      <p:pic>
        <p:nvPicPr>
          <p:cNvPr id="5" name="Picture 4">
            <a:extLst>
              <a:ext uri="{FF2B5EF4-FFF2-40B4-BE49-F238E27FC236}">
                <a16:creationId xmlns:a16="http://schemas.microsoft.com/office/drawing/2014/main" id="{F7565604-ABC5-44CD-90DA-181C3EC83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7669" y="2054192"/>
            <a:ext cx="3326115" cy="2213379"/>
          </a:xfrm>
          <a:prstGeom prst="rect">
            <a:avLst/>
          </a:prstGeom>
        </p:spPr>
      </p:pic>
    </p:spTree>
    <p:extLst>
      <p:ext uri="{BB962C8B-B14F-4D97-AF65-F5344CB8AC3E}">
        <p14:creationId xmlns:p14="http://schemas.microsoft.com/office/powerpoint/2010/main" val="2912039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28756"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325465" y="2759242"/>
            <a:ext cx="3569109" cy="1331495"/>
          </a:xfrm>
          <a:prstGeom prst="ellipse">
            <a:avLst/>
          </a:prstGeom>
        </p:spPr>
        <p:txBody>
          <a:bodyPr vert="horz" lIns="91440" tIns="45720" rIns="91440" bIns="45720" rtlCol="0" anchor="ctr">
            <a:normAutofit/>
          </a:bodyPr>
          <a:lstStyle/>
          <a:p>
            <a:pPr algn="ctr"/>
            <a:endParaRPr lang="en-US" sz="3100" dirty="0"/>
          </a:p>
        </p:txBody>
      </p:sp>
      <p:pic>
        <p:nvPicPr>
          <p:cNvPr id="8" name="Picture 7">
            <a:extLst>
              <a:ext uri="{FF2B5EF4-FFF2-40B4-BE49-F238E27FC236}">
                <a16:creationId xmlns:a16="http://schemas.microsoft.com/office/drawing/2014/main" id="{C4FF62E8-7381-4792-84CC-4C277780F3E8}"/>
              </a:ext>
            </a:extLst>
          </p:cNvPr>
          <p:cNvPicPr>
            <a:picLocks noChangeAspect="1"/>
          </p:cNvPicPr>
          <p:nvPr/>
        </p:nvPicPr>
        <p:blipFill rotWithShape="1">
          <a:blip r:embed="rId3">
            <a:extLst>
              <a:ext uri="{28A0092B-C50C-407E-A947-70E740481C1C}">
                <a14:useLocalDpi xmlns:a14="http://schemas.microsoft.com/office/drawing/2010/main" val="0"/>
              </a:ext>
            </a:extLst>
          </a:blip>
          <a:srcRect l="7858" r="291" b="1"/>
          <a:stretch/>
        </p:blipFill>
        <p:spPr>
          <a:xfrm>
            <a:off x="9406105" y="2260107"/>
            <a:ext cx="2448217" cy="2438531"/>
          </a:xfrm>
          <a:prstGeom prst="rect">
            <a:avLst/>
          </a:prstGeom>
        </p:spPr>
      </p:pic>
      <p:pic>
        <p:nvPicPr>
          <p:cNvPr id="9" name="Content Placeholder 12">
            <a:extLst>
              <a:ext uri="{FF2B5EF4-FFF2-40B4-BE49-F238E27FC236}">
                <a16:creationId xmlns:a16="http://schemas.microsoft.com/office/drawing/2014/main" id="{8F62A44C-3CD9-4BE4-B5F8-BF76E7C73F57}"/>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0" y="10"/>
            <a:ext cx="8129873" cy="6857990"/>
          </a:xfrm>
          <a:prstGeom prst="rect">
            <a:avLst/>
          </a:prstGeom>
        </p:spPr>
      </p:pic>
      <p:pic>
        <p:nvPicPr>
          <p:cNvPr id="11" name="Picture 10">
            <a:extLst>
              <a:ext uri="{FF2B5EF4-FFF2-40B4-BE49-F238E27FC236}">
                <a16:creationId xmlns:a16="http://schemas.microsoft.com/office/drawing/2014/main" id="{19A96F80-49AE-480A-9D6C-FA11D4C1C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1042" y="4762"/>
            <a:ext cx="5715000" cy="6848475"/>
          </a:xfrm>
          <a:prstGeom prst="rect">
            <a:avLst/>
          </a:prstGeom>
        </p:spPr>
      </p:pic>
      <p:sp>
        <p:nvSpPr>
          <p:cNvPr id="12" name="TextBox 11">
            <a:extLst>
              <a:ext uri="{FF2B5EF4-FFF2-40B4-BE49-F238E27FC236}">
                <a16:creationId xmlns:a16="http://schemas.microsoft.com/office/drawing/2014/main" id="{EE26DAE6-F86F-4B1E-B668-CA1C37C009A5}"/>
              </a:ext>
            </a:extLst>
          </p:cNvPr>
          <p:cNvSpPr txBox="1"/>
          <p:nvPr/>
        </p:nvSpPr>
        <p:spPr>
          <a:xfrm>
            <a:off x="4261449" y="23004"/>
            <a:ext cx="4290203" cy="861774"/>
          </a:xfrm>
          <a:prstGeom prst="rect">
            <a:avLst/>
          </a:prstGeom>
          <a:blipFill>
            <a:blip r:embed="rId5"/>
            <a:tile tx="0" ty="0" sx="100000" sy="100000" flip="none" algn="tl"/>
          </a:blipFill>
        </p:spPr>
        <p:txBody>
          <a:bodyPr wrap="square" rtlCol="0">
            <a:spAutoFit/>
          </a:bodyPr>
          <a:lstStyle/>
          <a:p>
            <a:r>
              <a:rPr lang="fr-CA" sz="2500" dirty="0" err="1">
                <a:ln w="22225">
                  <a:solidFill>
                    <a:schemeClr val="tx1"/>
                  </a:solidFill>
                </a:ln>
                <a:solidFill>
                  <a:schemeClr val="bg1"/>
                </a:solidFill>
                <a:latin typeface="Verdana Pro Black" panose="020B0A04030504040204" pitchFamily="34" charset="0"/>
              </a:rPr>
              <a:t>Contrast-induced</a:t>
            </a:r>
            <a:r>
              <a:rPr lang="fr-CA" sz="2500" dirty="0">
                <a:ln w="22225">
                  <a:solidFill>
                    <a:schemeClr val="tx1"/>
                  </a:solidFill>
                </a:ln>
                <a:solidFill>
                  <a:schemeClr val="bg1"/>
                </a:solidFill>
                <a:latin typeface="Verdana Pro Black" panose="020B0A04030504040204" pitchFamily="34" charset="0"/>
              </a:rPr>
              <a:t> </a:t>
            </a:r>
            <a:r>
              <a:rPr lang="fr-CA" sz="2500" dirty="0" err="1">
                <a:ln w="22225">
                  <a:solidFill>
                    <a:schemeClr val="tx1"/>
                  </a:solidFill>
                </a:ln>
                <a:solidFill>
                  <a:schemeClr val="bg1"/>
                </a:solidFill>
                <a:latin typeface="Verdana Pro Black" panose="020B0A04030504040204" pitchFamily="34" charset="0"/>
              </a:rPr>
              <a:t>nephropathy</a:t>
            </a:r>
            <a:r>
              <a:rPr lang="fr-CA" sz="2500" dirty="0">
                <a:ln w="22225">
                  <a:solidFill>
                    <a:schemeClr val="tx1"/>
                  </a:solidFill>
                </a:ln>
                <a:solidFill>
                  <a:schemeClr val="bg1"/>
                </a:solidFill>
                <a:latin typeface="Verdana Pro Black" panose="020B0A04030504040204" pitchFamily="34" charset="0"/>
              </a:rPr>
              <a:t> ….</a:t>
            </a:r>
            <a:endParaRPr lang="en-CA" sz="2500" dirty="0">
              <a:ln w="22225">
                <a:solidFill>
                  <a:schemeClr val="tx1"/>
                </a:solidFill>
              </a:ln>
              <a:solidFill>
                <a:schemeClr val="bg1"/>
              </a:solidFill>
              <a:latin typeface="Verdana Pro Black" panose="020B0A04030504040204" pitchFamily="34" charset="0"/>
            </a:endParaRPr>
          </a:p>
        </p:txBody>
      </p:sp>
    </p:spTree>
    <p:extLst>
      <p:ext uri="{BB962C8B-B14F-4D97-AF65-F5344CB8AC3E}">
        <p14:creationId xmlns:p14="http://schemas.microsoft.com/office/powerpoint/2010/main" val="4108831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50878"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325465" y="2759242"/>
            <a:ext cx="3569109" cy="1331495"/>
          </a:xfrm>
          <a:prstGeom prst="ellipse">
            <a:avLst/>
          </a:prstGeom>
        </p:spPr>
        <p:txBody>
          <a:bodyPr vert="horz" lIns="91440" tIns="45720" rIns="91440" bIns="45720" rtlCol="0" anchor="ctr">
            <a:normAutofit/>
          </a:bodyPr>
          <a:lstStyle/>
          <a:p>
            <a:pPr algn="ctr"/>
            <a:endParaRPr lang="en-US" sz="3100" dirty="0"/>
          </a:p>
        </p:txBody>
      </p:sp>
      <p:pic>
        <p:nvPicPr>
          <p:cNvPr id="4" name="Picture 3">
            <a:extLst>
              <a:ext uri="{FF2B5EF4-FFF2-40B4-BE49-F238E27FC236}">
                <a16:creationId xmlns:a16="http://schemas.microsoft.com/office/drawing/2014/main" id="{D9678793-1727-41EF-81D7-3F0D438449B9}"/>
              </a:ext>
            </a:extLst>
          </p:cNvPr>
          <p:cNvPicPr>
            <a:picLocks noChangeAspect="1"/>
          </p:cNvPicPr>
          <p:nvPr/>
        </p:nvPicPr>
        <p:blipFill>
          <a:blip r:embed="rId3"/>
          <a:stretch>
            <a:fillRect/>
          </a:stretch>
        </p:blipFill>
        <p:spPr>
          <a:xfrm>
            <a:off x="1995577" y="69583"/>
            <a:ext cx="4475734" cy="2458302"/>
          </a:xfrm>
          <a:prstGeom prst="rect">
            <a:avLst/>
          </a:prstGeom>
          <a:ln>
            <a:solidFill>
              <a:srgbClr val="000000"/>
            </a:solidFill>
          </a:ln>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D111867A-FE5A-4758-A41A-6E8166879058}"/>
              </a:ext>
            </a:extLst>
          </p:cNvPr>
          <p:cNvSpPr txBox="1"/>
          <p:nvPr/>
        </p:nvSpPr>
        <p:spPr>
          <a:xfrm>
            <a:off x="1243185" y="2573080"/>
            <a:ext cx="5804004" cy="369332"/>
          </a:xfrm>
          <a:prstGeom prst="rect">
            <a:avLst/>
          </a:prstGeom>
          <a:solidFill>
            <a:schemeClr val="bg1">
              <a:lumMod val="95000"/>
            </a:schemeClr>
          </a:solidFill>
        </p:spPr>
        <p:txBody>
          <a:bodyPr wrap="square" rtlCol="0">
            <a:spAutoFit/>
          </a:bodyPr>
          <a:lstStyle/>
          <a:p>
            <a:pPr algn="ctr"/>
            <a:r>
              <a:rPr lang="fr-CA" b="1" dirty="0" err="1"/>
              <a:t>Radiology</a:t>
            </a:r>
            <a:r>
              <a:rPr lang="fr-CA" b="1" dirty="0"/>
              <a:t>, </a:t>
            </a:r>
            <a:r>
              <a:rPr lang="fr-CA" b="1" dirty="0" err="1"/>
              <a:t>September</a:t>
            </a:r>
            <a:r>
              <a:rPr lang="fr-CA" b="1" dirty="0"/>
              <a:t> 2013</a:t>
            </a:r>
            <a:endParaRPr lang="en-CA" b="1" dirty="0"/>
          </a:p>
        </p:txBody>
      </p:sp>
      <p:pic>
        <p:nvPicPr>
          <p:cNvPr id="6" name="Picture 5">
            <a:extLst>
              <a:ext uri="{FF2B5EF4-FFF2-40B4-BE49-F238E27FC236}">
                <a16:creationId xmlns:a16="http://schemas.microsoft.com/office/drawing/2014/main" id="{04EA0A18-C607-4689-AA52-E90A91AD3D8B}"/>
              </a:ext>
            </a:extLst>
          </p:cNvPr>
          <p:cNvPicPr>
            <a:picLocks noChangeAspect="1"/>
          </p:cNvPicPr>
          <p:nvPr/>
        </p:nvPicPr>
        <p:blipFill>
          <a:blip r:embed="rId4"/>
          <a:stretch>
            <a:fillRect/>
          </a:stretch>
        </p:blipFill>
        <p:spPr>
          <a:xfrm>
            <a:off x="-45128" y="3047583"/>
            <a:ext cx="8129873" cy="1469671"/>
          </a:xfrm>
          <a:prstGeom prst="rect">
            <a:avLst/>
          </a:prstGeom>
        </p:spPr>
      </p:pic>
      <p:pic>
        <p:nvPicPr>
          <p:cNvPr id="8" name="Picture 7">
            <a:extLst>
              <a:ext uri="{FF2B5EF4-FFF2-40B4-BE49-F238E27FC236}">
                <a16:creationId xmlns:a16="http://schemas.microsoft.com/office/drawing/2014/main" id="{E81B3000-137F-43B8-A2BC-BFFAD53BEE2B}"/>
              </a:ext>
            </a:extLst>
          </p:cNvPr>
          <p:cNvPicPr>
            <a:picLocks noChangeAspect="1"/>
          </p:cNvPicPr>
          <p:nvPr/>
        </p:nvPicPr>
        <p:blipFill>
          <a:blip r:embed="rId5"/>
          <a:stretch>
            <a:fillRect/>
          </a:stretch>
        </p:blipFill>
        <p:spPr>
          <a:xfrm>
            <a:off x="-303847" y="4525731"/>
            <a:ext cx="8377090" cy="2347067"/>
          </a:xfrm>
          <a:prstGeom prst="rect">
            <a:avLst/>
          </a:prstGeom>
        </p:spPr>
      </p:pic>
      <p:sp>
        <p:nvSpPr>
          <p:cNvPr id="9" name="TextBox 8">
            <a:extLst>
              <a:ext uri="{FF2B5EF4-FFF2-40B4-BE49-F238E27FC236}">
                <a16:creationId xmlns:a16="http://schemas.microsoft.com/office/drawing/2014/main" id="{4A3EC6F1-1DC5-4E7C-8640-AB7AA9AC6410}"/>
              </a:ext>
            </a:extLst>
          </p:cNvPr>
          <p:cNvSpPr txBox="1"/>
          <p:nvPr/>
        </p:nvSpPr>
        <p:spPr>
          <a:xfrm>
            <a:off x="1972576" y="4485734"/>
            <a:ext cx="3559831" cy="369332"/>
          </a:xfrm>
          <a:prstGeom prst="rect">
            <a:avLst/>
          </a:prstGeom>
          <a:noFill/>
        </p:spPr>
        <p:txBody>
          <a:bodyPr wrap="square" rtlCol="0">
            <a:spAutoFit/>
          </a:bodyPr>
          <a:lstStyle/>
          <a:p>
            <a:r>
              <a:rPr lang="fr-CA" dirty="0"/>
              <a:t>(</a:t>
            </a:r>
            <a:r>
              <a:rPr lang="fr-CA" dirty="0" err="1"/>
              <a:t>renal</a:t>
            </a:r>
            <a:r>
              <a:rPr lang="fr-CA" dirty="0"/>
              <a:t> </a:t>
            </a:r>
            <a:r>
              <a:rPr lang="fr-CA" dirty="0" err="1"/>
              <a:t>function</a:t>
            </a:r>
            <a:r>
              <a:rPr lang="fr-CA" dirty="0"/>
              <a:t> as a factor </a:t>
            </a:r>
            <a:r>
              <a:rPr lang="fr-CA" dirty="0" err="1"/>
              <a:t>alone</a:t>
            </a:r>
            <a:r>
              <a:rPr lang="fr-CA" dirty="0"/>
              <a:t>)</a:t>
            </a:r>
            <a:endParaRPr lang="en-CA" dirty="0"/>
          </a:p>
        </p:txBody>
      </p:sp>
      <p:pic>
        <p:nvPicPr>
          <p:cNvPr id="11" name="Picture 10">
            <a:extLst>
              <a:ext uri="{FF2B5EF4-FFF2-40B4-BE49-F238E27FC236}">
                <a16:creationId xmlns:a16="http://schemas.microsoft.com/office/drawing/2014/main" id="{B43827A5-E038-4207-BB3C-BC34A9D862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7669" y="2054192"/>
            <a:ext cx="3326115" cy="2213379"/>
          </a:xfrm>
          <a:prstGeom prst="rect">
            <a:avLst/>
          </a:prstGeom>
        </p:spPr>
      </p:pic>
    </p:spTree>
    <p:extLst>
      <p:ext uri="{BB962C8B-B14F-4D97-AF65-F5344CB8AC3E}">
        <p14:creationId xmlns:p14="http://schemas.microsoft.com/office/powerpoint/2010/main" val="3799887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28756"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354961" y="2759242"/>
            <a:ext cx="3650226" cy="1331495"/>
          </a:xfrm>
          <a:prstGeom prst="ellipse">
            <a:avLst/>
          </a:prstGeom>
        </p:spPr>
        <p:txBody>
          <a:bodyPr vert="horz" lIns="91440" tIns="45720" rIns="91440" bIns="45720" rtlCol="0" anchor="ctr">
            <a:normAutofit fontScale="90000"/>
          </a:bodyPr>
          <a:lstStyle/>
          <a:p>
            <a:pPr algn="ctr"/>
            <a:r>
              <a:rPr lang="en-US" sz="3200" b="1" dirty="0"/>
              <a:t>What’s new</a:t>
            </a:r>
            <a:br>
              <a:rPr lang="en-US" sz="3200" dirty="0"/>
            </a:br>
            <a:r>
              <a:rPr lang="en-US" sz="3600" dirty="0"/>
              <a:t>C</a:t>
            </a:r>
            <a:r>
              <a:rPr lang="en-US" sz="3200" dirty="0"/>
              <a:t>linical outcomes?</a:t>
            </a:r>
            <a:endParaRPr lang="en-US" sz="31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905434" y="1188188"/>
            <a:ext cx="4776195" cy="4308872"/>
          </a:xfrm>
          <a:prstGeom prst="rect">
            <a:avLst/>
          </a:prstGeom>
          <a:solidFill>
            <a:schemeClr val="bg1"/>
          </a:solidFill>
          <a:ln w="209550">
            <a:noFill/>
          </a:ln>
        </p:spPr>
        <p:txBody>
          <a:bodyPr wrap="square" rtlCol="0">
            <a:spAutoFit/>
          </a:bodyPr>
          <a:lstStyle/>
          <a:p>
            <a:r>
              <a:rPr lang="fr-CA" sz="3200" dirty="0" err="1"/>
              <a:t>Also</a:t>
            </a:r>
            <a:r>
              <a:rPr lang="fr-CA" sz="3200" dirty="0"/>
              <a:t>…….</a:t>
            </a:r>
            <a:br>
              <a:rPr lang="fr-CA" sz="3200" dirty="0"/>
            </a:br>
            <a:endParaRPr lang="fr-CA" sz="3200" dirty="0"/>
          </a:p>
          <a:p>
            <a:r>
              <a:rPr lang="fr-CA" sz="3200" dirty="0" err="1"/>
              <a:t>Retrospective</a:t>
            </a:r>
            <a:r>
              <a:rPr lang="fr-CA" sz="3200" dirty="0"/>
              <a:t> </a:t>
            </a:r>
            <a:r>
              <a:rPr lang="fr-CA" sz="3200" dirty="0" err="1"/>
              <a:t>studies</a:t>
            </a:r>
            <a:endParaRPr lang="fr-CA" sz="3200" dirty="0"/>
          </a:p>
          <a:p>
            <a:endParaRPr lang="fr-CA" sz="3200" dirty="0"/>
          </a:p>
          <a:p>
            <a:r>
              <a:rPr lang="fr-CA" sz="3200" dirty="0"/>
              <a:t>Protection </a:t>
            </a:r>
            <a:r>
              <a:rPr lang="fr-CA" sz="3200" dirty="0" err="1"/>
              <a:t>from</a:t>
            </a:r>
            <a:r>
              <a:rPr lang="fr-CA" sz="3200" dirty="0"/>
              <a:t> </a:t>
            </a:r>
            <a:r>
              <a:rPr lang="fr-CA" sz="3200" dirty="0" err="1"/>
              <a:t>hydration</a:t>
            </a:r>
            <a:r>
              <a:rPr lang="fr-CA" sz="3200" dirty="0"/>
              <a:t>?</a:t>
            </a:r>
          </a:p>
          <a:p>
            <a:endParaRPr lang="fr-CA" sz="3200" dirty="0"/>
          </a:p>
          <a:p>
            <a:r>
              <a:rPr lang="fr-CA" sz="3200" dirty="0" err="1"/>
              <a:t>Less</a:t>
            </a:r>
            <a:r>
              <a:rPr lang="fr-CA" sz="3200" dirty="0"/>
              <a:t> </a:t>
            </a:r>
            <a:r>
              <a:rPr lang="fr-CA" sz="3200" dirty="0" err="1"/>
              <a:t>contrast</a:t>
            </a:r>
            <a:r>
              <a:rPr lang="fr-CA" sz="3200" dirty="0"/>
              <a:t> </a:t>
            </a:r>
            <a:r>
              <a:rPr lang="fr-CA" sz="3200" dirty="0" err="1"/>
              <a:t>exposure</a:t>
            </a:r>
            <a:r>
              <a:rPr lang="fr-CA" sz="3200" dirty="0"/>
              <a:t> for </a:t>
            </a:r>
            <a:r>
              <a:rPr lang="fr-CA" sz="3200" dirty="0" err="1"/>
              <a:t>sicker</a:t>
            </a:r>
            <a:r>
              <a:rPr lang="fr-CA" sz="3200" dirty="0"/>
              <a:t> patients ?</a:t>
            </a:r>
          </a:p>
          <a:p>
            <a:endParaRPr lang="en-CA" dirty="0"/>
          </a:p>
        </p:txBody>
      </p:sp>
    </p:spTree>
    <p:extLst>
      <p:ext uri="{BB962C8B-B14F-4D97-AF65-F5344CB8AC3E}">
        <p14:creationId xmlns:p14="http://schemas.microsoft.com/office/powerpoint/2010/main" val="720241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DD7B976A-1CA0-489A-85AA-34866288689A}"/>
              </a:ext>
            </a:extLst>
          </p:cNvPr>
          <p:cNvPicPr>
            <a:picLocks noGrp="1" noChangeAspect="1"/>
          </p:cNvPicPr>
          <p:nvPr>
            <p:ph idx="1"/>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6495" r="14374" b="-1"/>
          <a:stretch/>
        </p:blipFill>
        <p:spPr>
          <a:xfrm>
            <a:off x="-1" y="10"/>
            <a:ext cx="8129873" cy="6857990"/>
          </a:xfrm>
          <a:prstGeom prst="rect">
            <a:avLst/>
          </a:prstGeom>
        </p:spPr>
      </p:pic>
      <p:sp>
        <p:nvSpPr>
          <p:cNvPr id="2" name="Title 1">
            <a:extLst>
              <a:ext uri="{FF2B5EF4-FFF2-40B4-BE49-F238E27FC236}">
                <a16:creationId xmlns:a16="http://schemas.microsoft.com/office/drawing/2014/main" id="{3F6D0FC0-BFED-4A85-AE6C-BA82D0375870}"/>
              </a:ext>
            </a:extLst>
          </p:cNvPr>
          <p:cNvSpPr>
            <a:spLocks noGrp="1"/>
          </p:cNvSpPr>
          <p:nvPr>
            <p:ph type="title"/>
          </p:nvPr>
        </p:nvSpPr>
        <p:spPr>
          <a:xfrm>
            <a:off x="8421329" y="2759242"/>
            <a:ext cx="3583858" cy="1331495"/>
          </a:xfrm>
          <a:prstGeom prst="ellipse">
            <a:avLst/>
          </a:prstGeom>
        </p:spPr>
        <p:txBody>
          <a:bodyPr vert="horz" lIns="91440" tIns="45720" rIns="91440" bIns="45720" rtlCol="0" anchor="ctr">
            <a:normAutofit fontScale="90000"/>
          </a:bodyPr>
          <a:lstStyle/>
          <a:p>
            <a:pPr algn="ctr"/>
            <a:r>
              <a:rPr lang="en-US" sz="3200" b="1" dirty="0"/>
              <a:t>What’s new</a:t>
            </a:r>
            <a:br>
              <a:rPr lang="en-US" sz="3200" dirty="0"/>
            </a:br>
            <a:r>
              <a:rPr lang="en-US" sz="3600" dirty="0"/>
              <a:t>C</a:t>
            </a:r>
            <a:r>
              <a:rPr lang="en-US" sz="3200" dirty="0"/>
              <a:t>linical outcomes?</a:t>
            </a:r>
            <a:endParaRPr lang="en-US" sz="3100" dirty="0"/>
          </a:p>
        </p:txBody>
      </p:sp>
      <p:sp>
        <p:nvSpPr>
          <p:cNvPr id="3" name="TextBox 2">
            <a:extLst>
              <a:ext uri="{FF2B5EF4-FFF2-40B4-BE49-F238E27FC236}">
                <a16:creationId xmlns:a16="http://schemas.microsoft.com/office/drawing/2014/main" id="{9361C22D-0D5B-4D55-93F5-D316C28DC79A}"/>
              </a:ext>
            </a:extLst>
          </p:cNvPr>
          <p:cNvSpPr txBox="1"/>
          <p:nvPr/>
        </p:nvSpPr>
        <p:spPr>
          <a:xfrm>
            <a:off x="1563328" y="914322"/>
            <a:ext cx="5147188" cy="5293757"/>
          </a:xfrm>
          <a:prstGeom prst="rect">
            <a:avLst/>
          </a:prstGeom>
          <a:solidFill>
            <a:schemeClr val="bg1"/>
          </a:solidFill>
        </p:spPr>
        <p:txBody>
          <a:bodyPr wrap="square" rtlCol="0">
            <a:spAutoFit/>
          </a:bodyPr>
          <a:lstStyle/>
          <a:p>
            <a:r>
              <a:rPr lang="fr-CA" sz="3200" dirty="0"/>
              <a:t>In </a:t>
            </a:r>
            <a:r>
              <a:rPr lang="fr-CA" sz="3200" dirty="0" err="1"/>
              <a:t>summary</a:t>
            </a:r>
            <a:r>
              <a:rPr lang="fr-CA" sz="3200" dirty="0"/>
              <a:t>….</a:t>
            </a:r>
            <a:br>
              <a:rPr lang="fr-CA" sz="3200" dirty="0"/>
            </a:br>
            <a:endParaRPr lang="fr-CA" sz="3200" dirty="0"/>
          </a:p>
          <a:p>
            <a:r>
              <a:rPr lang="fr-CA" sz="3200" dirty="0"/>
              <a:t>Possible </a:t>
            </a:r>
            <a:r>
              <a:rPr lang="fr-CA" sz="3200" dirty="0" err="1"/>
              <a:t>risk</a:t>
            </a:r>
            <a:endParaRPr lang="fr-CA" sz="3200" dirty="0"/>
          </a:p>
          <a:p>
            <a:endParaRPr lang="fr-CA" sz="3200" dirty="0"/>
          </a:p>
          <a:p>
            <a:r>
              <a:rPr lang="fr-CA" sz="3200" dirty="0" err="1"/>
              <a:t>Especially</a:t>
            </a:r>
            <a:r>
              <a:rPr lang="fr-CA" sz="3200" dirty="0"/>
              <a:t> in </a:t>
            </a:r>
            <a:r>
              <a:rPr lang="fr-CA" sz="3200" dirty="0" err="1"/>
              <a:t>sicker</a:t>
            </a:r>
            <a:r>
              <a:rPr lang="fr-CA" sz="3200" dirty="0"/>
              <a:t> patients</a:t>
            </a:r>
          </a:p>
          <a:p>
            <a:endParaRPr lang="fr-CA" sz="3200" dirty="0"/>
          </a:p>
          <a:p>
            <a:r>
              <a:rPr lang="fr-CA" sz="3200" b="1" dirty="0"/>
              <a:t>NO </a:t>
            </a:r>
            <a:r>
              <a:rPr lang="fr-CA" sz="3200" b="1" dirty="0" err="1"/>
              <a:t>Randomized</a:t>
            </a:r>
            <a:r>
              <a:rPr lang="fr-CA" sz="3200" b="1" dirty="0"/>
              <a:t> </a:t>
            </a:r>
            <a:r>
              <a:rPr lang="fr-CA" sz="3200" b="1" dirty="0" err="1"/>
              <a:t>controlled</a:t>
            </a:r>
            <a:r>
              <a:rPr lang="fr-CA" sz="3200" b="1" dirty="0"/>
              <a:t> </a:t>
            </a:r>
            <a:r>
              <a:rPr lang="fr-CA" sz="3200" b="1" dirty="0" err="1"/>
              <a:t>studies</a:t>
            </a:r>
            <a:endParaRPr lang="fr-CA" sz="3200" b="1" dirty="0"/>
          </a:p>
          <a:p>
            <a:endParaRPr lang="fr-CA" sz="3200" dirty="0"/>
          </a:p>
          <a:p>
            <a:r>
              <a:rPr lang="fr-CA" sz="3200" dirty="0" err="1"/>
              <a:t>Actual</a:t>
            </a:r>
            <a:r>
              <a:rPr lang="fr-CA" sz="3200" dirty="0"/>
              <a:t> </a:t>
            </a:r>
            <a:r>
              <a:rPr lang="fr-CA" sz="3200" dirty="0" err="1"/>
              <a:t>practise</a:t>
            </a:r>
            <a:r>
              <a:rPr lang="fr-CA" sz="3200" dirty="0"/>
              <a:t> </a:t>
            </a:r>
            <a:r>
              <a:rPr lang="fr-CA" sz="3200" dirty="0" err="1"/>
              <a:t>is</a:t>
            </a:r>
            <a:r>
              <a:rPr lang="fr-CA" sz="3200" dirty="0"/>
              <a:t> </a:t>
            </a:r>
            <a:r>
              <a:rPr lang="fr-CA" sz="3200" dirty="0" err="1"/>
              <a:t>safe</a:t>
            </a:r>
            <a:r>
              <a:rPr lang="fr-CA" sz="3200" dirty="0"/>
              <a:t> ?</a:t>
            </a:r>
          </a:p>
          <a:p>
            <a:endParaRPr lang="en-CA" dirty="0"/>
          </a:p>
        </p:txBody>
      </p:sp>
    </p:spTree>
    <p:extLst>
      <p:ext uri="{BB962C8B-B14F-4D97-AF65-F5344CB8AC3E}">
        <p14:creationId xmlns:p14="http://schemas.microsoft.com/office/powerpoint/2010/main" val="2949164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CE81-8E11-4D82-8A30-B6F451347D9E}"/>
              </a:ext>
            </a:extLst>
          </p:cNvPr>
          <p:cNvSpPr>
            <a:spLocks noGrp="1"/>
          </p:cNvSpPr>
          <p:nvPr>
            <p:ph type="title"/>
          </p:nvPr>
        </p:nvSpPr>
        <p:spPr>
          <a:xfrm>
            <a:off x="481013" y="327026"/>
            <a:ext cx="3290887" cy="2287588"/>
          </a:xfrm>
        </p:spPr>
        <p:txBody>
          <a:bodyPr anchor="ctr">
            <a:normAutofit/>
          </a:bodyPr>
          <a:lstStyle/>
          <a:p>
            <a:endParaRPr lang="en-CA" sz="3600" dirty="0"/>
          </a:p>
        </p:txBody>
      </p:sp>
      <p:sp>
        <p:nvSpPr>
          <p:cNvPr id="10" name="Content Placeholder 9">
            <a:extLst>
              <a:ext uri="{FF2B5EF4-FFF2-40B4-BE49-F238E27FC236}">
                <a16:creationId xmlns:a16="http://schemas.microsoft.com/office/drawing/2014/main" id="{2DFA5EF0-73B1-4CB4-ACAB-087909449E70}"/>
              </a:ext>
            </a:extLst>
          </p:cNvPr>
          <p:cNvSpPr>
            <a:spLocks noGrp="1"/>
          </p:cNvSpPr>
          <p:nvPr>
            <p:ph idx="1"/>
          </p:nvPr>
        </p:nvSpPr>
        <p:spPr>
          <a:xfrm>
            <a:off x="4223982" y="327026"/>
            <a:ext cx="7858079" cy="2287587"/>
          </a:xfrm>
          <a:solidFill>
            <a:srgbClr val="61A8F6">
              <a:alpha val="74000"/>
            </a:srgbClr>
          </a:solidFill>
        </p:spPr>
        <p:txBody>
          <a:bodyPr anchor="ctr">
            <a:normAutofit/>
          </a:bodyPr>
          <a:lstStyle/>
          <a:p>
            <a:pPr marL="0" indent="0">
              <a:buNone/>
            </a:pPr>
            <a:r>
              <a:rPr lang="en-US" sz="3600" dirty="0"/>
              <a:t>               Advice for patient care  ?</a:t>
            </a:r>
          </a:p>
        </p:txBody>
      </p:sp>
      <p:pic>
        <p:nvPicPr>
          <p:cNvPr id="8" name="Content Placeholder 4">
            <a:extLst>
              <a:ext uri="{FF2B5EF4-FFF2-40B4-BE49-F238E27FC236}">
                <a16:creationId xmlns:a16="http://schemas.microsoft.com/office/drawing/2014/main" id="{8721BBA1-B647-4AC1-A72F-D5448146C0D4}"/>
              </a:ext>
            </a:extLst>
          </p:cNvPr>
          <p:cNvPicPr>
            <a:picLocks noChangeAspect="1"/>
          </p:cNvPicPr>
          <p:nvPr/>
        </p:nvPicPr>
        <p:blipFill rotWithShape="1">
          <a:blip r:embed="rId2">
            <a:extLst>
              <a:ext uri="{28A0092B-C50C-407E-A947-70E740481C1C}">
                <a14:useLocalDpi xmlns:a14="http://schemas.microsoft.com/office/drawing/2010/main" val="0"/>
              </a:ext>
            </a:extLst>
          </a:blip>
          <a:srcRect t="32113" b="23156"/>
          <a:stretch/>
        </p:blipFill>
        <p:spPr>
          <a:xfrm>
            <a:off x="-9168" y="2914803"/>
            <a:ext cx="12201168" cy="4093262"/>
          </a:xfrm>
          <a:custGeom>
            <a:avLst/>
            <a:gdLst>
              <a:gd name="connsiteX0" fmla="*/ 12201168 w 12201168"/>
              <a:gd name="connsiteY0" fmla="*/ 0 h 4093262"/>
              <a:gd name="connsiteX1" fmla="*/ 12201168 w 12201168"/>
              <a:gd name="connsiteY1" fmla="*/ 4093262 h 4093262"/>
              <a:gd name="connsiteX2" fmla="*/ 0 w 12201168"/>
              <a:gd name="connsiteY2" fmla="*/ 4093262 h 4093262"/>
              <a:gd name="connsiteX3" fmla="*/ 0 w 12201168"/>
              <a:gd name="connsiteY3" fmla="*/ 49771 h 4093262"/>
              <a:gd name="connsiteX4" fmla="*/ 344880 w 12201168"/>
              <a:gd name="connsiteY4" fmla="*/ 64399 h 4093262"/>
              <a:gd name="connsiteX5" fmla="*/ 9469555 w 12201168"/>
              <a:gd name="connsiteY5" fmla="*/ 167599 h 4093262"/>
              <a:gd name="connsiteX6" fmla="*/ 11750723 w 12201168"/>
              <a:gd name="connsiteY6" fmla="*/ 7961 h 409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pic>
        <p:nvPicPr>
          <p:cNvPr id="4" name="Picture 3">
            <a:extLst>
              <a:ext uri="{FF2B5EF4-FFF2-40B4-BE49-F238E27FC236}">
                <a16:creationId xmlns:a16="http://schemas.microsoft.com/office/drawing/2014/main" id="{40014A83-C40F-4E1E-AFC6-0CEA96C322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640" y="341773"/>
            <a:ext cx="3437632" cy="2287588"/>
          </a:xfrm>
          <a:prstGeom prst="rect">
            <a:avLst/>
          </a:prstGeom>
        </p:spPr>
      </p:pic>
    </p:spTree>
    <p:extLst>
      <p:ext uri="{BB962C8B-B14F-4D97-AF65-F5344CB8AC3E}">
        <p14:creationId xmlns:p14="http://schemas.microsoft.com/office/powerpoint/2010/main" val="456590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45194" y="51630"/>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515897" y="1184031"/>
            <a:ext cx="5420032" cy="4801314"/>
          </a:xfrm>
          <a:prstGeom prst="rect">
            <a:avLst/>
          </a:prstGeom>
          <a:solidFill>
            <a:schemeClr val="bg1"/>
          </a:solidFill>
        </p:spPr>
        <p:txBody>
          <a:bodyPr wrap="square" rtlCol="0">
            <a:spAutoFit/>
          </a:bodyPr>
          <a:lstStyle/>
          <a:p>
            <a:pPr algn="ctr"/>
            <a:r>
              <a:rPr lang="fr-CA" sz="3200" u="sng" dirty="0"/>
              <a:t>Risk </a:t>
            </a:r>
            <a:r>
              <a:rPr lang="fr-CA" sz="3200" u="sng" dirty="0" err="1"/>
              <a:t>factors</a:t>
            </a:r>
            <a:r>
              <a:rPr lang="fr-CA" sz="3200" u="sng" dirty="0"/>
              <a:t> of AKI:</a:t>
            </a:r>
          </a:p>
          <a:p>
            <a:endParaRPr lang="fr-CA" sz="3200" dirty="0"/>
          </a:p>
          <a:p>
            <a:r>
              <a:rPr lang="fr-CA" sz="3200" dirty="0"/>
              <a:t>	Age </a:t>
            </a:r>
            <a:r>
              <a:rPr lang="fr-CA" sz="3200" dirty="0">
                <a:sym typeface="Symbol" panose="05050102010706020507" pitchFamily="18" charset="2"/>
              </a:rPr>
              <a:t> 75 </a:t>
            </a:r>
            <a:r>
              <a:rPr lang="fr-CA" sz="3200" dirty="0" err="1">
                <a:sym typeface="Symbol" panose="05050102010706020507" pitchFamily="18" charset="2"/>
              </a:rPr>
              <a:t>y.o</a:t>
            </a:r>
            <a:endParaRPr lang="fr-CA" sz="3200" dirty="0">
              <a:sym typeface="Symbol" panose="05050102010706020507" pitchFamily="18" charset="2"/>
            </a:endParaRPr>
          </a:p>
          <a:p>
            <a:r>
              <a:rPr lang="fr-CA" sz="3200" dirty="0"/>
              <a:t>	</a:t>
            </a:r>
            <a:r>
              <a:rPr lang="fr-CA" sz="3200" dirty="0" err="1"/>
              <a:t>Comorbidities</a:t>
            </a:r>
            <a:endParaRPr lang="fr-CA" sz="3200" dirty="0"/>
          </a:p>
          <a:p>
            <a:r>
              <a:rPr lang="fr-CA" sz="3200" dirty="0"/>
              <a:t>	</a:t>
            </a:r>
            <a:r>
              <a:rPr lang="fr-CA" sz="3200" dirty="0" err="1"/>
              <a:t>Hypovolemia</a:t>
            </a:r>
            <a:endParaRPr lang="fr-CA" sz="3200" dirty="0"/>
          </a:p>
          <a:p>
            <a:r>
              <a:rPr lang="fr-CA" sz="3200" dirty="0"/>
              <a:t>	</a:t>
            </a:r>
            <a:r>
              <a:rPr lang="fr-CA" sz="3200" dirty="0" err="1"/>
              <a:t>Medications</a:t>
            </a:r>
            <a:endParaRPr lang="fr-CA" sz="3200" dirty="0"/>
          </a:p>
          <a:p>
            <a:r>
              <a:rPr lang="fr-CA" sz="3200" dirty="0"/>
              <a:t>	Volume of </a:t>
            </a:r>
            <a:r>
              <a:rPr lang="fr-CA" sz="3200" dirty="0" err="1"/>
              <a:t>contrast</a:t>
            </a:r>
            <a:endParaRPr lang="fr-CA" sz="3200" dirty="0"/>
          </a:p>
          <a:p>
            <a:r>
              <a:rPr lang="fr-CA" sz="3200" dirty="0"/>
              <a:t>	</a:t>
            </a:r>
            <a:r>
              <a:rPr lang="fr-CA" sz="3200" dirty="0" err="1"/>
              <a:t>Intra-arterial</a:t>
            </a:r>
            <a:endParaRPr lang="fr-CA" sz="3200" dirty="0"/>
          </a:p>
          <a:p>
            <a:endParaRPr lang="fr-CA" sz="3200" dirty="0"/>
          </a:p>
          <a:p>
            <a:endParaRPr lang="en-CA" dirty="0"/>
          </a:p>
        </p:txBody>
      </p:sp>
    </p:spTree>
    <p:extLst>
      <p:ext uri="{BB962C8B-B14F-4D97-AF65-F5344CB8AC3E}">
        <p14:creationId xmlns:p14="http://schemas.microsoft.com/office/powerpoint/2010/main" val="3677792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45194" y="51630"/>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316795" y="2271253"/>
            <a:ext cx="5449528" cy="2831544"/>
          </a:xfrm>
          <a:prstGeom prst="rect">
            <a:avLst/>
          </a:prstGeom>
          <a:solidFill>
            <a:schemeClr val="bg1"/>
          </a:solidFill>
        </p:spPr>
        <p:txBody>
          <a:bodyPr wrap="square" rtlCol="0">
            <a:spAutoFit/>
          </a:bodyPr>
          <a:lstStyle/>
          <a:p>
            <a:pPr algn="ctr"/>
            <a:r>
              <a:rPr lang="fr-CA" sz="3200" u="sng" dirty="0"/>
              <a:t>Checking </a:t>
            </a:r>
            <a:r>
              <a:rPr lang="fr-CA" sz="3200" u="sng" dirty="0" err="1"/>
              <a:t>renal</a:t>
            </a:r>
            <a:r>
              <a:rPr lang="fr-CA" sz="3200" u="sng" dirty="0"/>
              <a:t> </a:t>
            </a:r>
            <a:r>
              <a:rPr lang="fr-CA" sz="3200" u="sng" dirty="0" err="1"/>
              <a:t>function</a:t>
            </a:r>
            <a:r>
              <a:rPr lang="fr-CA" sz="3200" u="sng" dirty="0"/>
              <a:t>  </a:t>
            </a:r>
          </a:p>
          <a:p>
            <a:endParaRPr lang="fr-CA" sz="3200" u="sng" dirty="0"/>
          </a:p>
          <a:p>
            <a:r>
              <a:rPr lang="fr-CA" sz="3200" dirty="0"/>
              <a:t>	</a:t>
            </a:r>
            <a:r>
              <a:rPr lang="fr-CA" sz="3200" dirty="0" err="1"/>
              <a:t>ClCr</a:t>
            </a:r>
            <a:r>
              <a:rPr lang="fr-CA" sz="3200" dirty="0"/>
              <a:t> : </a:t>
            </a:r>
            <a:r>
              <a:rPr lang="fr-CA" sz="3200" dirty="0">
                <a:sym typeface="Symbol" panose="05050102010706020507" pitchFamily="18" charset="2"/>
              </a:rPr>
              <a:t> 60 </a:t>
            </a:r>
            <a:r>
              <a:rPr lang="fr-CA" sz="3200" dirty="0" err="1">
                <a:sym typeface="Symbol" panose="05050102010706020507" pitchFamily="18" charset="2"/>
              </a:rPr>
              <a:t>mlmin</a:t>
            </a:r>
            <a:endParaRPr lang="fr-CA" sz="3200" dirty="0">
              <a:sym typeface="Symbol" panose="05050102010706020507" pitchFamily="18" charset="2"/>
            </a:endParaRPr>
          </a:p>
          <a:p>
            <a:pPr marL="342900" indent="-342900">
              <a:buFont typeface="Arial" panose="020B0604020202020204" pitchFamily="34" charset="0"/>
              <a:buChar char="•"/>
            </a:pPr>
            <a:endParaRPr lang="fr-CA" sz="3200" dirty="0">
              <a:sym typeface="Symbol" panose="05050102010706020507" pitchFamily="18" charset="2"/>
            </a:endParaRPr>
          </a:p>
          <a:p>
            <a:r>
              <a:rPr lang="fr-CA" sz="3200" dirty="0">
                <a:sym typeface="Symbol" panose="05050102010706020507" pitchFamily="18" charset="2"/>
              </a:rPr>
              <a:t>	</a:t>
            </a:r>
            <a:r>
              <a:rPr lang="fr-CA" sz="3200" dirty="0" err="1">
                <a:sym typeface="Symbol" panose="05050102010706020507" pitchFamily="18" charset="2"/>
              </a:rPr>
              <a:t>ClCr</a:t>
            </a:r>
            <a:r>
              <a:rPr lang="fr-CA" sz="3200" dirty="0">
                <a:sym typeface="Symbol" panose="05050102010706020507" pitchFamily="18" charset="2"/>
              </a:rPr>
              <a:t> :  60 </a:t>
            </a:r>
            <a:r>
              <a:rPr lang="fr-CA" sz="3200" dirty="0" err="1">
                <a:sym typeface="Symbol" panose="05050102010706020507" pitchFamily="18" charset="2"/>
              </a:rPr>
              <a:t>mlmin</a:t>
            </a:r>
            <a:endParaRPr lang="fr-CA" sz="3200" dirty="0"/>
          </a:p>
          <a:p>
            <a:endParaRPr lang="en-CA" dirty="0"/>
          </a:p>
        </p:txBody>
      </p:sp>
    </p:spTree>
    <p:extLst>
      <p:ext uri="{BB962C8B-B14F-4D97-AF65-F5344CB8AC3E}">
        <p14:creationId xmlns:p14="http://schemas.microsoft.com/office/powerpoint/2010/main" val="4220116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2F6364A-B358-4BEE-B158-0734D2C938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8202" y="1570814"/>
            <a:ext cx="0" cy="3710227"/>
          </a:xfrm>
          <a:prstGeom prst="line">
            <a:avLst/>
          </a:prstGeom>
          <a:ln w="19050">
            <a:solidFill>
              <a:srgbClr val="B23666"/>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213DA71-4ED5-4582-A30F-DCFDCC323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2867" y="1384105"/>
            <a:ext cx="7958013" cy="4184374"/>
          </a:xfrm>
          <a:prstGeom prst="rect">
            <a:avLst/>
          </a:prstGeom>
        </p:spPr>
      </p:pic>
    </p:spTree>
    <p:extLst>
      <p:ext uri="{BB962C8B-B14F-4D97-AF65-F5344CB8AC3E}">
        <p14:creationId xmlns:p14="http://schemas.microsoft.com/office/powerpoint/2010/main" val="2875555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9" name="Rectangle 1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9" name="Picture 8">
            <a:extLst>
              <a:ext uri="{FF2B5EF4-FFF2-40B4-BE49-F238E27FC236}">
                <a16:creationId xmlns:a16="http://schemas.microsoft.com/office/drawing/2014/main" id="{59F4E4A0-9E0A-453C-8B57-56AC06DA02BB}"/>
              </a:ext>
            </a:extLst>
          </p:cNvPr>
          <p:cNvPicPr>
            <a:picLocks noChangeAspect="1"/>
          </p:cNvPicPr>
          <p:nvPr/>
        </p:nvPicPr>
        <p:blipFill rotWithShape="1">
          <a:blip r:embed="rId2">
            <a:extLst>
              <a:ext uri="{28A0092B-C50C-407E-A947-70E740481C1C}">
                <a14:useLocalDpi xmlns:a14="http://schemas.microsoft.com/office/drawing/2010/main" val="0"/>
              </a:ext>
            </a:extLst>
          </a:blip>
          <a:srcRect t="33834" b="34335"/>
          <a:stretch/>
        </p:blipFill>
        <p:spPr>
          <a:xfrm rot="21480000">
            <a:off x="1137837" y="1003258"/>
            <a:ext cx="9916327" cy="4764396"/>
          </a:xfrm>
          <a:prstGeom prst="rect">
            <a:avLst/>
          </a:prstGeom>
        </p:spPr>
      </p:pic>
    </p:spTree>
    <p:extLst>
      <p:ext uri="{BB962C8B-B14F-4D97-AF65-F5344CB8AC3E}">
        <p14:creationId xmlns:p14="http://schemas.microsoft.com/office/powerpoint/2010/main" val="3264962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73948" y="51630"/>
            <a:ext cx="8246806" cy="6857990"/>
          </a:xfrm>
          <a:prstGeom prst="rect">
            <a:avLst/>
          </a:prstGeom>
          <a:effectLst/>
        </p:spPr>
      </p:pic>
      <p:sp>
        <p:nvSpPr>
          <p:cNvPr id="6" name="TextBox 5">
            <a:extLst>
              <a:ext uri="{FF2B5EF4-FFF2-40B4-BE49-F238E27FC236}">
                <a16:creationId xmlns:a16="http://schemas.microsoft.com/office/drawing/2014/main" id="{1A93FADE-69F8-4932-B19C-ED85FFA01772}"/>
              </a:ext>
            </a:extLst>
          </p:cNvPr>
          <p:cNvSpPr txBox="1"/>
          <p:nvPr/>
        </p:nvSpPr>
        <p:spPr>
          <a:xfrm>
            <a:off x="5316795" y="2271253"/>
            <a:ext cx="5449528" cy="2585323"/>
          </a:xfrm>
          <a:prstGeom prst="rect">
            <a:avLst/>
          </a:prstGeom>
          <a:solidFill>
            <a:schemeClr val="bg1"/>
          </a:solidFill>
        </p:spPr>
        <p:txBody>
          <a:bodyPr wrap="square" rtlCol="0">
            <a:spAutoFit/>
          </a:bodyPr>
          <a:lstStyle/>
          <a:p>
            <a:pPr algn="ctr"/>
            <a:endParaRPr lang="fr-CA" sz="3200" dirty="0"/>
          </a:p>
          <a:p>
            <a:pPr algn="ctr"/>
            <a:r>
              <a:rPr lang="fr-CA" sz="3200" u="sng" dirty="0" err="1"/>
              <a:t>Renal</a:t>
            </a:r>
            <a:r>
              <a:rPr lang="fr-CA" sz="3200" u="sng" dirty="0"/>
              <a:t> </a:t>
            </a:r>
            <a:r>
              <a:rPr lang="fr-CA" sz="3200" u="sng" dirty="0" err="1"/>
              <a:t>function</a:t>
            </a:r>
            <a:r>
              <a:rPr lang="fr-CA" sz="3200" u="sng" dirty="0"/>
              <a:t> </a:t>
            </a:r>
            <a:r>
              <a:rPr lang="fr-CA" sz="3200" u="sng" dirty="0" err="1"/>
              <a:t>before</a:t>
            </a:r>
            <a:r>
              <a:rPr lang="fr-CA" sz="3200" u="sng" dirty="0"/>
              <a:t> </a:t>
            </a:r>
            <a:r>
              <a:rPr lang="fr-CA" sz="3200" u="sng" dirty="0" err="1"/>
              <a:t>study</a:t>
            </a:r>
            <a:r>
              <a:rPr lang="fr-CA" sz="3200" u="sng" dirty="0"/>
              <a:t> </a:t>
            </a:r>
          </a:p>
          <a:p>
            <a:endParaRPr lang="fr-CA" sz="3200" dirty="0">
              <a:sym typeface="Symbol" panose="05050102010706020507" pitchFamily="18" charset="2"/>
            </a:endParaRPr>
          </a:p>
          <a:p>
            <a:pPr algn="ctr"/>
            <a:r>
              <a:rPr lang="fr-CA" sz="4800" b="1" dirty="0" err="1">
                <a:solidFill>
                  <a:schemeClr val="accent5"/>
                </a:solidFill>
                <a:sym typeface="Symbol" panose="05050102010706020507" pitchFamily="18" charset="2"/>
              </a:rPr>
              <a:t>ClCr</a:t>
            </a:r>
            <a:r>
              <a:rPr lang="fr-CA" sz="4800" b="1" dirty="0">
                <a:solidFill>
                  <a:schemeClr val="accent5"/>
                </a:solidFill>
                <a:sym typeface="Symbol" panose="05050102010706020507" pitchFamily="18" charset="2"/>
              </a:rPr>
              <a:t> :  60 </a:t>
            </a:r>
            <a:r>
              <a:rPr lang="fr-CA" sz="4800" b="1" dirty="0" err="1">
                <a:solidFill>
                  <a:schemeClr val="accent5"/>
                </a:solidFill>
                <a:sym typeface="Symbol" panose="05050102010706020507" pitchFamily="18" charset="2"/>
              </a:rPr>
              <a:t>mlmin</a:t>
            </a:r>
            <a:endParaRPr lang="fr-CA" sz="4800" b="1" dirty="0">
              <a:solidFill>
                <a:schemeClr val="accent5"/>
              </a:solidFill>
            </a:endParaRPr>
          </a:p>
          <a:p>
            <a:endParaRPr lang="en-CA" dirty="0"/>
          </a:p>
        </p:txBody>
      </p:sp>
      <p:pic>
        <p:nvPicPr>
          <p:cNvPr id="7" name="Picture 6">
            <a:extLst>
              <a:ext uri="{FF2B5EF4-FFF2-40B4-BE49-F238E27FC236}">
                <a16:creationId xmlns:a16="http://schemas.microsoft.com/office/drawing/2014/main" id="{0671BC96-F6BD-4611-BBFA-E4042ADB9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42" y="2081890"/>
            <a:ext cx="2998927" cy="2998927"/>
          </a:xfrm>
          <a:prstGeom prst="rect">
            <a:avLst/>
          </a:prstGeom>
        </p:spPr>
      </p:pic>
    </p:spTree>
    <p:extLst>
      <p:ext uri="{BB962C8B-B14F-4D97-AF65-F5344CB8AC3E}">
        <p14:creationId xmlns:p14="http://schemas.microsoft.com/office/powerpoint/2010/main" val="2829633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45194" y="51630"/>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169310" y="2367111"/>
            <a:ext cx="5891980" cy="3077766"/>
          </a:xfrm>
          <a:prstGeom prst="rect">
            <a:avLst/>
          </a:prstGeom>
          <a:solidFill>
            <a:schemeClr val="bg1"/>
          </a:solidFill>
        </p:spPr>
        <p:txBody>
          <a:bodyPr wrap="square" rtlCol="0">
            <a:spAutoFit/>
          </a:bodyPr>
          <a:lstStyle/>
          <a:p>
            <a:pPr algn="ctr"/>
            <a:endParaRPr lang="fr-CA" sz="3200" dirty="0"/>
          </a:p>
          <a:p>
            <a:pPr algn="ctr"/>
            <a:r>
              <a:rPr lang="fr-CA" sz="3200" u="sng" dirty="0" err="1"/>
              <a:t>Renal</a:t>
            </a:r>
            <a:r>
              <a:rPr lang="fr-CA" sz="3200" u="sng" dirty="0"/>
              <a:t> </a:t>
            </a:r>
            <a:r>
              <a:rPr lang="fr-CA" sz="3200" u="sng" dirty="0" err="1"/>
              <a:t>function</a:t>
            </a:r>
            <a:r>
              <a:rPr lang="fr-CA" sz="3200" u="sng" dirty="0"/>
              <a:t> </a:t>
            </a:r>
            <a:r>
              <a:rPr lang="fr-CA" sz="3200" u="sng" dirty="0" err="1"/>
              <a:t>before</a:t>
            </a:r>
            <a:r>
              <a:rPr lang="fr-CA" sz="3200" u="sng" dirty="0"/>
              <a:t> </a:t>
            </a:r>
            <a:r>
              <a:rPr lang="fr-CA" sz="3200" u="sng" dirty="0" err="1"/>
              <a:t>study</a:t>
            </a:r>
            <a:r>
              <a:rPr lang="fr-CA" sz="3200" u="sng" dirty="0"/>
              <a:t> </a:t>
            </a:r>
          </a:p>
          <a:p>
            <a:endParaRPr lang="fr-CA" sz="3200" u="sng" dirty="0"/>
          </a:p>
          <a:p>
            <a:pPr algn="ctr"/>
            <a:r>
              <a:rPr lang="fr-CA" sz="4800" b="1" dirty="0" err="1">
                <a:solidFill>
                  <a:srgbClr val="FF0000"/>
                </a:solidFill>
              </a:rPr>
              <a:t>ClCr</a:t>
            </a:r>
            <a:r>
              <a:rPr lang="fr-CA" sz="4800" b="1" dirty="0">
                <a:solidFill>
                  <a:srgbClr val="FF0000"/>
                </a:solidFill>
              </a:rPr>
              <a:t> : </a:t>
            </a:r>
            <a:r>
              <a:rPr lang="fr-CA" sz="4800" b="1" dirty="0">
                <a:solidFill>
                  <a:srgbClr val="FF0000"/>
                </a:solidFill>
                <a:sym typeface="Symbol" panose="05050102010706020507" pitchFamily="18" charset="2"/>
              </a:rPr>
              <a:t> 60 </a:t>
            </a:r>
            <a:r>
              <a:rPr lang="fr-CA" sz="4800" b="1" dirty="0" err="1">
                <a:solidFill>
                  <a:srgbClr val="FF0000"/>
                </a:solidFill>
                <a:sym typeface="Symbol" panose="05050102010706020507" pitchFamily="18" charset="2"/>
              </a:rPr>
              <a:t>mlmin</a:t>
            </a:r>
            <a:endParaRPr lang="fr-CA" sz="4800" b="1" dirty="0">
              <a:solidFill>
                <a:srgbClr val="FF0000"/>
              </a:solidFill>
              <a:sym typeface="Symbol" panose="05050102010706020507" pitchFamily="18" charset="2"/>
            </a:endParaRPr>
          </a:p>
          <a:p>
            <a:pPr marL="342900" indent="-342900">
              <a:buFont typeface="Arial" panose="020B0604020202020204" pitchFamily="34" charset="0"/>
              <a:buChar char="•"/>
            </a:pPr>
            <a:endParaRPr lang="fr-CA" sz="3200" dirty="0">
              <a:sym typeface="Symbol" panose="05050102010706020507" pitchFamily="18" charset="2"/>
            </a:endParaRPr>
          </a:p>
          <a:p>
            <a:endParaRPr lang="en-CA" dirty="0"/>
          </a:p>
        </p:txBody>
      </p:sp>
      <p:sp>
        <p:nvSpPr>
          <p:cNvPr id="4" name="Action Button: Help 3">
            <a:hlinkClick r:id="" action="ppaction://noaction" highlightClick="1"/>
            <a:extLst>
              <a:ext uri="{FF2B5EF4-FFF2-40B4-BE49-F238E27FC236}">
                <a16:creationId xmlns:a16="http://schemas.microsoft.com/office/drawing/2014/main" id="{5BD3E4DE-B012-43F5-A7AF-C98A8C66961A}"/>
              </a:ext>
            </a:extLst>
          </p:cNvPr>
          <p:cNvSpPr/>
          <p:nvPr/>
        </p:nvSpPr>
        <p:spPr>
          <a:xfrm>
            <a:off x="964995" y="2767451"/>
            <a:ext cx="2334883" cy="2185359"/>
          </a:xfrm>
          <a:prstGeom prst="actionButtonHelp">
            <a:avLst/>
          </a:prstGeom>
          <a:solidFill>
            <a:srgbClr val="FF00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24064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73949" y="51630"/>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058698" y="1408470"/>
            <a:ext cx="6270660" cy="4431983"/>
          </a:xfrm>
          <a:prstGeom prst="rect">
            <a:avLst/>
          </a:prstGeom>
          <a:solidFill>
            <a:schemeClr val="bg1"/>
          </a:solidFill>
        </p:spPr>
        <p:txBody>
          <a:bodyPr wrap="square" rtlCol="0">
            <a:spAutoFit/>
          </a:bodyPr>
          <a:lstStyle/>
          <a:p>
            <a:endParaRPr lang="fr-CA" dirty="0"/>
          </a:p>
          <a:p>
            <a:endParaRPr lang="fr-CA" dirty="0"/>
          </a:p>
          <a:p>
            <a:pPr algn="ctr"/>
            <a:r>
              <a:rPr lang="fr-CA" sz="3200" u="sng" dirty="0"/>
              <a:t>Alternative </a:t>
            </a:r>
            <a:r>
              <a:rPr lang="fr-CA" sz="3200" u="sng" dirty="0" err="1"/>
              <a:t>study</a:t>
            </a:r>
            <a:r>
              <a:rPr lang="fr-CA" sz="3200" u="sng" dirty="0"/>
              <a:t> </a:t>
            </a:r>
            <a:r>
              <a:rPr lang="fr-CA" sz="3200" u="sng" dirty="0" err="1"/>
              <a:t>without</a:t>
            </a:r>
            <a:r>
              <a:rPr lang="fr-CA" sz="3200" u="sng" dirty="0"/>
              <a:t> </a:t>
            </a:r>
            <a:r>
              <a:rPr lang="fr-CA" sz="3200" u="sng" dirty="0" err="1"/>
              <a:t>contrast</a:t>
            </a:r>
            <a:r>
              <a:rPr lang="fr-CA" sz="3200" u="sng" dirty="0"/>
              <a:t>?</a:t>
            </a:r>
          </a:p>
          <a:p>
            <a:pPr algn="ctr"/>
            <a:endParaRPr lang="fr-CA" sz="3200" dirty="0"/>
          </a:p>
          <a:p>
            <a:pPr algn="ctr"/>
            <a:endParaRPr lang="fr-CA" sz="3200" dirty="0"/>
          </a:p>
          <a:p>
            <a:endParaRPr lang="fr-CA" sz="3200" dirty="0"/>
          </a:p>
          <a:p>
            <a:r>
              <a:rPr lang="fr-CA" sz="3200" dirty="0"/>
              <a:t>  </a:t>
            </a:r>
          </a:p>
          <a:p>
            <a:r>
              <a:rPr lang="fr-CA" sz="3200" dirty="0"/>
              <a:t>    </a:t>
            </a:r>
          </a:p>
          <a:p>
            <a:endParaRPr lang="fr-CA" dirty="0"/>
          </a:p>
          <a:p>
            <a:endParaRPr lang="fr-CA" dirty="0"/>
          </a:p>
          <a:p>
            <a:endParaRPr lang="en-CA" dirty="0"/>
          </a:p>
        </p:txBody>
      </p:sp>
      <p:pic>
        <p:nvPicPr>
          <p:cNvPr id="5" name="Picture 4">
            <a:extLst>
              <a:ext uri="{FF2B5EF4-FFF2-40B4-BE49-F238E27FC236}">
                <a16:creationId xmlns:a16="http://schemas.microsoft.com/office/drawing/2014/main" id="{90DBE8F1-63F5-463C-AF37-4EE6F949E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111" y="3237782"/>
            <a:ext cx="3533277" cy="2351236"/>
          </a:xfrm>
          <a:prstGeom prst="rect">
            <a:avLst/>
          </a:prstGeom>
        </p:spPr>
      </p:pic>
    </p:spTree>
    <p:extLst>
      <p:ext uri="{BB962C8B-B14F-4D97-AF65-F5344CB8AC3E}">
        <p14:creationId xmlns:p14="http://schemas.microsoft.com/office/powerpoint/2010/main" val="3195086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45194" y="29508"/>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331147" y="616513"/>
            <a:ext cx="5474899" cy="5355312"/>
          </a:xfrm>
          <a:prstGeom prst="rect">
            <a:avLst/>
          </a:prstGeom>
          <a:solidFill>
            <a:schemeClr val="bg1"/>
          </a:solidFill>
        </p:spPr>
        <p:txBody>
          <a:bodyPr wrap="square" rtlCol="0">
            <a:spAutoFit/>
          </a:bodyPr>
          <a:lstStyle/>
          <a:p>
            <a:pPr algn="ctr"/>
            <a:br>
              <a:rPr lang="fr-CA" sz="2800" dirty="0"/>
            </a:br>
            <a:r>
              <a:rPr lang="fr-CA" sz="3600" u="sng" dirty="0"/>
              <a:t>Optimal </a:t>
            </a:r>
            <a:r>
              <a:rPr lang="fr-CA" sz="3600" u="sng" dirty="0" err="1"/>
              <a:t>hydration</a:t>
            </a:r>
            <a:r>
              <a:rPr lang="fr-CA" sz="3600" u="sng" dirty="0"/>
              <a:t> </a:t>
            </a:r>
          </a:p>
          <a:p>
            <a:endParaRPr lang="fr-CA" sz="3200" dirty="0"/>
          </a:p>
          <a:p>
            <a:pPr algn="ctr"/>
            <a:r>
              <a:rPr lang="fr-CA" sz="3200" dirty="0" err="1"/>
              <a:t>Especially</a:t>
            </a:r>
            <a:r>
              <a:rPr lang="fr-CA" sz="3200" dirty="0"/>
              <a:t> if </a:t>
            </a:r>
            <a:r>
              <a:rPr lang="fr-CA" sz="3200" dirty="0" err="1"/>
              <a:t>decreased</a:t>
            </a:r>
            <a:r>
              <a:rPr lang="fr-CA" sz="3200" dirty="0"/>
              <a:t> GFR</a:t>
            </a:r>
          </a:p>
          <a:p>
            <a:pPr algn="ctr"/>
            <a:endParaRPr lang="fr-CA" sz="3200" dirty="0"/>
          </a:p>
          <a:p>
            <a:pPr algn="ctr"/>
            <a:r>
              <a:rPr lang="fr-CA" sz="3200" dirty="0"/>
              <a:t>No agent </a:t>
            </a:r>
            <a:r>
              <a:rPr lang="fr-CA" sz="3200" dirty="0" err="1"/>
              <a:t>proven</a:t>
            </a:r>
            <a:r>
              <a:rPr lang="fr-CA" sz="3200" dirty="0"/>
              <a:t> </a:t>
            </a:r>
            <a:r>
              <a:rPr lang="fr-CA" sz="3200" dirty="0" err="1"/>
              <a:t>better</a:t>
            </a:r>
            <a:endParaRPr lang="fr-CA" sz="3200" dirty="0"/>
          </a:p>
          <a:p>
            <a:pPr algn="ctr"/>
            <a:endParaRPr lang="fr-CA" sz="3200" dirty="0"/>
          </a:p>
          <a:p>
            <a:pPr algn="ctr"/>
            <a:r>
              <a:rPr lang="fr-CA" sz="3200" dirty="0" err="1"/>
              <a:t>Avoid</a:t>
            </a:r>
            <a:r>
              <a:rPr lang="fr-CA" sz="3200" dirty="0"/>
              <a:t> </a:t>
            </a:r>
            <a:r>
              <a:rPr lang="fr-CA" sz="3200" dirty="0" err="1"/>
              <a:t>dehydration</a:t>
            </a:r>
            <a:r>
              <a:rPr lang="fr-CA" sz="3200" dirty="0"/>
              <a:t> – </a:t>
            </a:r>
            <a:r>
              <a:rPr lang="fr-CA" sz="3200" dirty="0" err="1"/>
              <a:t>hypovolemia</a:t>
            </a:r>
            <a:r>
              <a:rPr lang="fr-CA" sz="3200" dirty="0"/>
              <a:t> (</a:t>
            </a:r>
            <a:r>
              <a:rPr lang="fr-CA" sz="3200" dirty="0" err="1"/>
              <a:t>pre-renal</a:t>
            </a:r>
            <a:r>
              <a:rPr lang="fr-CA" sz="3200" dirty="0"/>
              <a:t> </a:t>
            </a:r>
            <a:r>
              <a:rPr lang="fr-CA" sz="3200" dirty="0" err="1"/>
              <a:t>insult</a:t>
            </a:r>
            <a:r>
              <a:rPr lang="fr-CA" sz="3200" dirty="0"/>
              <a:t>)</a:t>
            </a:r>
            <a:endParaRPr lang="fr-CA" sz="2800" dirty="0"/>
          </a:p>
          <a:p>
            <a:endParaRPr lang="fr-CA" dirty="0"/>
          </a:p>
          <a:p>
            <a:endParaRPr lang="fr-CA" dirty="0"/>
          </a:p>
          <a:p>
            <a:endParaRPr lang="en-CA" dirty="0"/>
          </a:p>
        </p:txBody>
      </p:sp>
    </p:spTree>
    <p:extLst>
      <p:ext uri="{BB962C8B-B14F-4D97-AF65-F5344CB8AC3E}">
        <p14:creationId xmlns:p14="http://schemas.microsoft.com/office/powerpoint/2010/main" val="2193811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45194" y="51630"/>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670755" y="1408470"/>
            <a:ext cx="4513006" cy="3693319"/>
          </a:xfrm>
          <a:prstGeom prst="rect">
            <a:avLst/>
          </a:prstGeom>
          <a:solidFill>
            <a:schemeClr val="bg1"/>
          </a:solidFill>
        </p:spPr>
        <p:txBody>
          <a:bodyPr wrap="square" rtlCol="0">
            <a:spAutoFit/>
          </a:bodyPr>
          <a:lstStyle/>
          <a:p>
            <a:endParaRPr lang="fr-CA" dirty="0"/>
          </a:p>
          <a:p>
            <a:endParaRPr lang="fr-CA" dirty="0"/>
          </a:p>
          <a:p>
            <a:pPr algn="ctr"/>
            <a:r>
              <a:rPr lang="fr-CA" sz="3600" u="sng" dirty="0" err="1"/>
              <a:t>Avoid</a:t>
            </a:r>
            <a:r>
              <a:rPr lang="fr-CA" sz="3600" u="sng" dirty="0"/>
              <a:t> </a:t>
            </a:r>
            <a:r>
              <a:rPr lang="en-CA" sz="3600" u="sng" dirty="0"/>
              <a:t>– Stop</a:t>
            </a:r>
          </a:p>
          <a:p>
            <a:endParaRPr lang="en-CA" sz="3600" u="sng" dirty="0"/>
          </a:p>
          <a:p>
            <a:pPr algn="ctr"/>
            <a:r>
              <a:rPr lang="en-CA" sz="3600" dirty="0"/>
              <a:t>Medications that are potentially nephrotoxic </a:t>
            </a:r>
          </a:p>
          <a:p>
            <a:endParaRPr lang="fr-CA" sz="3600" dirty="0"/>
          </a:p>
          <a:p>
            <a:endParaRPr lang="en-CA" dirty="0"/>
          </a:p>
        </p:txBody>
      </p:sp>
    </p:spTree>
    <p:extLst>
      <p:ext uri="{BB962C8B-B14F-4D97-AF65-F5344CB8AC3E}">
        <p14:creationId xmlns:p14="http://schemas.microsoft.com/office/powerpoint/2010/main" val="2813286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45194" y="51630"/>
            <a:ext cx="8246806" cy="6857990"/>
          </a:xfrm>
          <a:prstGeom prst="rect">
            <a:avLst/>
          </a:prstGeom>
          <a:effectLst/>
        </p:spPr>
      </p:pic>
      <p:sp>
        <p:nvSpPr>
          <p:cNvPr id="3" name="TextBox 2">
            <a:extLst>
              <a:ext uri="{FF2B5EF4-FFF2-40B4-BE49-F238E27FC236}">
                <a16:creationId xmlns:a16="http://schemas.microsoft.com/office/drawing/2014/main" id="{867B9289-DDDA-4148-8C9B-C88A0BA8F2F9}"/>
              </a:ext>
            </a:extLst>
          </p:cNvPr>
          <p:cNvSpPr txBox="1"/>
          <p:nvPr/>
        </p:nvSpPr>
        <p:spPr>
          <a:xfrm>
            <a:off x="5648632" y="1961535"/>
            <a:ext cx="4962832" cy="3693319"/>
          </a:xfrm>
          <a:prstGeom prst="rect">
            <a:avLst/>
          </a:prstGeom>
          <a:solidFill>
            <a:schemeClr val="bg1"/>
          </a:solidFill>
        </p:spPr>
        <p:txBody>
          <a:bodyPr wrap="square" rtlCol="0">
            <a:spAutoFit/>
          </a:bodyPr>
          <a:lstStyle/>
          <a:p>
            <a:endParaRPr lang="fr-CA" dirty="0"/>
          </a:p>
          <a:p>
            <a:endParaRPr lang="fr-CA" u="sng" dirty="0"/>
          </a:p>
          <a:p>
            <a:pPr algn="ctr"/>
            <a:r>
              <a:rPr lang="fr-CA" sz="3600" u="sng" dirty="0" err="1"/>
              <a:t>Discuss</a:t>
            </a:r>
            <a:r>
              <a:rPr lang="fr-CA" sz="3600" u="sng" dirty="0"/>
              <a:t> </a:t>
            </a:r>
            <a:r>
              <a:rPr lang="fr-CA" sz="3600" u="sng" dirty="0" err="1"/>
              <a:t>with</a:t>
            </a:r>
            <a:r>
              <a:rPr lang="fr-CA" sz="3600" u="sng" dirty="0"/>
              <a:t> </a:t>
            </a:r>
            <a:r>
              <a:rPr lang="fr-CA" sz="3600" u="sng" dirty="0" err="1"/>
              <a:t>radiologist</a:t>
            </a:r>
            <a:r>
              <a:rPr lang="fr-CA" sz="3600" u="sng" dirty="0"/>
              <a:t> </a:t>
            </a:r>
          </a:p>
          <a:p>
            <a:endParaRPr lang="fr-CA" sz="3600" dirty="0"/>
          </a:p>
          <a:p>
            <a:pPr algn="ctr"/>
            <a:r>
              <a:rPr lang="fr-CA" sz="3600" dirty="0" err="1"/>
              <a:t>Quantity</a:t>
            </a:r>
            <a:r>
              <a:rPr lang="fr-CA" sz="3600" dirty="0"/>
              <a:t> of </a:t>
            </a:r>
            <a:r>
              <a:rPr lang="fr-CA" sz="3600" dirty="0" err="1"/>
              <a:t>contrast</a:t>
            </a:r>
            <a:r>
              <a:rPr lang="fr-CA" sz="3600" dirty="0"/>
              <a:t> ?</a:t>
            </a:r>
          </a:p>
          <a:p>
            <a:pPr algn="ctr"/>
            <a:endParaRPr lang="fr-CA" sz="3600" dirty="0"/>
          </a:p>
          <a:p>
            <a:pPr algn="ctr"/>
            <a:r>
              <a:rPr lang="fr-CA" sz="3600" dirty="0"/>
              <a:t>Type of </a:t>
            </a:r>
            <a:r>
              <a:rPr lang="fr-CA" sz="3600" dirty="0" err="1"/>
              <a:t>contrast</a:t>
            </a:r>
            <a:r>
              <a:rPr lang="fr-CA" sz="3600" dirty="0"/>
              <a:t>?</a:t>
            </a:r>
          </a:p>
          <a:p>
            <a:endParaRPr lang="en-CA" dirty="0"/>
          </a:p>
        </p:txBody>
      </p:sp>
    </p:spTree>
    <p:extLst>
      <p:ext uri="{BB962C8B-B14F-4D97-AF65-F5344CB8AC3E}">
        <p14:creationId xmlns:p14="http://schemas.microsoft.com/office/powerpoint/2010/main" val="930693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427704" y="2514601"/>
            <a:ext cx="3170904" cy="1715934"/>
          </a:xfrm>
        </p:spPr>
        <p:txBody>
          <a:bodyPr>
            <a:normAutofit/>
          </a:bodyPr>
          <a:lstStyle/>
          <a:p>
            <a:pPr algn="ctr"/>
            <a:r>
              <a:rPr lang="fr-CA" dirty="0" err="1"/>
              <a:t>Consider</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3973948" y="10"/>
            <a:ext cx="8246806" cy="6857990"/>
          </a:xfrm>
          <a:prstGeom prst="rect">
            <a:avLst/>
          </a:prstGeom>
          <a:effectLst/>
        </p:spPr>
      </p:pic>
      <p:pic>
        <p:nvPicPr>
          <p:cNvPr id="7" name="Picture 6">
            <a:extLst>
              <a:ext uri="{FF2B5EF4-FFF2-40B4-BE49-F238E27FC236}">
                <a16:creationId xmlns:a16="http://schemas.microsoft.com/office/drawing/2014/main" id="{12A59226-478B-4864-99A8-33F7AEF3F062}"/>
              </a:ext>
            </a:extLst>
          </p:cNvPr>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880608" y="1403231"/>
            <a:ext cx="4568857" cy="4389294"/>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2016119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6D2D-1538-485A-81F6-1B1525AE1C70}"/>
              </a:ext>
            </a:extLst>
          </p:cNvPr>
          <p:cNvSpPr>
            <a:spLocks noGrp="1"/>
          </p:cNvSpPr>
          <p:nvPr>
            <p:ph type="title"/>
          </p:nvPr>
        </p:nvSpPr>
        <p:spPr>
          <a:xfrm>
            <a:off x="150125" y="2514601"/>
            <a:ext cx="3823823" cy="1715934"/>
          </a:xfrm>
        </p:spPr>
        <p:txBody>
          <a:bodyPr>
            <a:normAutofit/>
          </a:bodyPr>
          <a:lstStyle/>
          <a:p>
            <a:pPr algn="ctr"/>
            <a:r>
              <a:rPr lang="fr-CA" dirty="0"/>
              <a:t>Guidelines</a:t>
            </a:r>
            <a:endParaRPr lang="en-CA" dirty="0"/>
          </a:p>
        </p:txBody>
      </p:sp>
      <p:pic>
        <p:nvPicPr>
          <p:cNvPr id="8" name="Content Placeholder 4">
            <a:extLst>
              <a:ext uri="{FF2B5EF4-FFF2-40B4-BE49-F238E27FC236}">
                <a16:creationId xmlns:a16="http://schemas.microsoft.com/office/drawing/2014/main" id="{C87BA45C-8884-4830-80A6-F2C207BC3F77}"/>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945" r="15455"/>
          <a:stretch/>
        </p:blipFill>
        <p:spPr>
          <a:xfrm>
            <a:off x="4055429" y="10"/>
            <a:ext cx="8246806" cy="6857990"/>
          </a:xfrm>
          <a:prstGeom prst="rect">
            <a:avLst/>
          </a:prstGeom>
          <a:effectLst/>
        </p:spPr>
      </p:pic>
      <p:pic>
        <p:nvPicPr>
          <p:cNvPr id="3" name="Picture 2">
            <a:extLst>
              <a:ext uri="{FF2B5EF4-FFF2-40B4-BE49-F238E27FC236}">
                <a16:creationId xmlns:a16="http://schemas.microsoft.com/office/drawing/2014/main" id="{D37AFB37-D878-4885-B287-B6AACA1FAF42}"/>
              </a:ext>
            </a:extLst>
          </p:cNvPr>
          <p:cNvPicPr>
            <a:picLocks noChangeAspect="1"/>
          </p:cNvPicPr>
          <p:nvPr/>
        </p:nvPicPr>
        <p:blipFill>
          <a:blip r:embed="rId3"/>
          <a:stretch>
            <a:fillRect/>
          </a:stretch>
        </p:blipFill>
        <p:spPr>
          <a:xfrm>
            <a:off x="5187811" y="943025"/>
            <a:ext cx="5583159" cy="1014099"/>
          </a:xfrm>
          <a:prstGeom prst="rect">
            <a:avLst/>
          </a:prstGeom>
        </p:spPr>
      </p:pic>
      <p:pic>
        <p:nvPicPr>
          <p:cNvPr id="4" name="Picture 3">
            <a:extLst>
              <a:ext uri="{FF2B5EF4-FFF2-40B4-BE49-F238E27FC236}">
                <a16:creationId xmlns:a16="http://schemas.microsoft.com/office/drawing/2014/main" id="{D678A6FD-B0ED-4D2D-8497-6E0065B84BB5}"/>
              </a:ext>
            </a:extLst>
          </p:cNvPr>
          <p:cNvPicPr>
            <a:picLocks noChangeAspect="1"/>
          </p:cNvPicPr>
          <p:nvPr/>
        </p:nvPicPr>
        <p:blipFill>
          <a:blip r:embed="rId4"/>
          <a:stretch>
            <a:fillRect/>
          </a:stretch>
        </p:blipFill>
        <p:spPr>
          <a:xfrm>
            <a:off x="4900442" y="2514601"/>
            <a:ext cx="6157896" cy="973125"/>
          </a:xfrm>
          <a:prstGeom prst="rect">
            <a:avLst/>
          </a:prstGeom>
        </p:spPr>
      </p:pic>
      <p:pic>
        <p:nvPicPr>
          <p:cNvPr id="6" name="Picture 5">
            <a:extLst>
              <a:ext uri="{FF2B5EF4-FFF2-40B4-BE49-F238E27FC236}">
                <a16:creationId xmlns:a16="http://schemas.microsoft.com/office/drawing/2014/main" id="{592A5129-9D0D-436A-8D79-D7ECBD5A18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7582" y="4471715"/>
            <a:ext cx="4762500" cy="714375"/>
          </a:xfrm>
          <a:prstGeom prst="rect">
            <a:avLst/>
          </a:prstGeom>
        </p:spPr>
      </p:pic>
    </p:spTree>
    <p:extLst>
      <p:ext uri="{BB962C8B-B14F-4D97-AF65-F5344CB8AC3E}">
        <p14:creationId xmlns:p14="http://schemas.microsoft.com/office/powerpoint/2010/main" val="3913244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6B3CA9-EEDF-49AD-888C-A4B698D4E7AD}"/>
              </a:ext>
            </a:extLst>
          </p:cNvPr>
          <p:cNvSpPr>
            <a:spLocks noGrp="1"/>
          </p:cNvSpPr>
          <p:nvPr>
            <p:ph type="title"/>
          </p:nvPr>
        </p:nvSpPr>
        <p:spPr>
          <a:xfrm>
            <a:off x="838200" y="963877"/>
            <a:ext cx="3494362" cy="4930246"/>
          </a:xfrm>
        </p:spPr>
        <p:txBody>
          <a:bodyPr>
            <a:normAutofit/>
          </a:bodyPr>
          <a:lstStyle/>
          <a:p>
            <a:pPr algn="ctr"/>
            <a:r>
              <a:rPr lang="fr-CA" dirty="0">
                <a:solidFill>
                  <a:schemeClr val="accent1"/>
                </a:solidFill>
              </a:rPr>
              <a:t>In </a:t>
            </a:r>
            <a:r>
              <a:rPr lang="fr-CA" dirty="0" err="1">
                <a:solidFill>
                  <a:schemeClr val="accent1"/>
                </a:solidFill>
              </a:rPr>
              <a:t>summary</a:t>
            </a:r>
            <a:r>
              <a:rPr lang="fr-CA" dirty="0">
                <a:solidFill>
                  <a:schemeClr val="accent1"/>
                </a:solidFill>
              </a:rPr>
              <a:t> ..</a:t>
            </a:r>
            <a:endParaRPr lang="en-CA"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C706834-1B57-4254-9947-BF2C6320E231}"/>
              </a:ext>
            </a:extLst>
          </p:cNvPr>
          <p:cNvSpPr>
            <a:spLocks noGrp="1"/>
          </p:cNvSpPr>
          <p:nvPr>
            <p:ph idx="1"/>
          </p:nvPr>
        </p:nvSpPr>
        <p:spPr>
          <a:xfrm>
            <a:off x="5021826" y="540589"/>
            <a:ext cx="6331974" cy="5865962"/>
          </a:xfrm>
        </p:spPr>
        <p:txBody>
          <a:bodyPr anchor="ctr">
            <a:normAutofit/>
          </a:bodyPr>
          <a:lstStyle/>
          <a:p>
            <a:pPr marL="0" indent="0">
              <a:lnSpc>
                <a:spcPct val="150000"/>
              </a:lnSpc>
              <a:buNone/>
            </a:pPr>
            <a:r>
              <a:rPr lang="fr-CA" dirty="0" err="1"/>
              <a:t>Recent</a:t>
            </a:r>
            <a:r>
              <a:rPr lang="fr-CA" dirty="0"/>
              <a:t> </a:t>
            </a:r>
            <a:r>
              <a:rPr lang="fr-CA" dirty="0" err="1"/>
              <a:t>contrast</a:t>
            </a:r>
            <a:r>
              <a:rPr lang="fr-CA" dirty="0"/>
              <a:t> agents : </a:t>
            </a:r>
            <a:r>
              <a:rPr lang="fr-CA" dirty="0" err="1"/>
              <a:t>less</a:t>
            </a:r>
            <a:r>
              <a:rPr lang="fr-CA" dirty="0"/>
              <a:t> </a:t>
            </a:r>
            <a:r>
              <a:rPr lang="fr-CA" dirty="0" err="1"/>
              <a:t>dangerous</a:t>
            </a:r>
            <a:r>
              <a:rPr lang="fr-CA" dirty="0"/>
              <a:t> </a:t>
            </a:r>
            <a:r>
              <a:rPr lang="fr-CA" dirty="0" err="1"/>
              <a:t>than</a:t>
            </a:r>
            <a:r>
              <a:rPr lang="fr-CA" dirty="0"/>
              <a:t> </a:t>
            </a:r>
            <a:r>
              <a:rPr lang="fr-CA" dirty="0" err="1"/>
              <a:t>we</a:t>
            </a:r>
            <a:r>
              <a:rPr lang="fr-CA" dirty="0"/>
              <a:t> </a:t>
            </a:r>
            <a:r>
              <a:rPr lang="fr-CA" dirty="0" err="1"/>
              <a:t>thought</a:t>
            </a:r>
            <a:r>
              <a:rPr lang="fr-CA" dirty="0"/>
              <a:t> </a:t>
            </a:r>
          </a:p>
          <a:p>
            <a:pPr marL="0" indent="0">
              <a:lnSpc>
                <a:spcPct val="150000"/>
              </a:lnSpc>
              <a:buNone/>
            </a:pPr>
            <a:r>
              <a:rPr lang="fr-CA" dirty="0"/>
              <a:t>CIN </a:t>
            </a:r>
            <a:r>
              <a:rPr lang="fr-CA" dirty="0">
                <a:sym typeface="Symbol" panose="05050102010706020507" pitchFamily="18" charset="2"/>
              </a:rPr>
              <a:t></a:t>
            </a:r>
            <a:r>
              <a:rPr lang="fr-CA" dirty="0"/>
              <a:t> AKI</a:t>
            </a:r>
          </a:p>
          <a:p>
            <a:pPr marL="0" indent="0">
              <a:lnSpc>
                <a:spcPct val="150000"/>
              </a:lnSpc>
              <a:buNone/>
            </a:pPr>
            <a:r>
              <a:rPr lang="fr-CA" dirty="0"/>
              <a:t>CIN </a:t>
            </a:r>
            <a:r>
              <a:rPr lang="fr-CA" dirty="0">
                <a:sym typeface="Symbol" panose="05050102010706020507" pitchFamily="18" charset="2"/>
              </a:rPr>
              <a:t></a:t>
            </a:r>
            <a:r>
              <a:rPr lang="fr-CA" dirty="0"/>
              <a:t>  </a:t>
            </a:r>
            <a:r>
              <a:rPr lang="fr-CA" dirty="0" err="1"/>
              <a:t>significant</a:t>
            </a:r>
            <a:r>
              <a:rPr lang="fr-CA" dirty="0"/>
              <a:t> </a:t>
            </a:r>
            <a:r>
              <a:rPr lang="fr-CA" dirty="0" err="1"/>
              <a:t>clinical</a:t>
            </a:r>
            <a:r>
              <a:rPr lang="fr-CA" dirty="0"/>
              <a:t> </a:t>
            </a:r>
            <a:r>
              <a:rPr lang="fr-CA" dirty="0" err="1"/>
              <a:t>outcomes</a:t>
            </a:r>
            <a:r>
              <a:rPr lang="fr-CA" dirty="0"/>
              <a:t>  </a:t>
            </a:r>
          </a:p>
          <a:p>
            <a:pPr marL="0" indent="0">
              <a:lnSpc>
                <a:spcPct val="150000"/>
              </a:lnSpc>
              <a:buNone/>
            </a:pPr>
            <a:r>
              <a:rPr lang="fr-CA" dirty="0" err="1"/>
              <a:t>Uncertainty</a:t>
            </a:r>
            <a:r>
              <a:rPr lang="fr-CA" dirty="0"/>
              <a:t> in patients </a:t>
            </a:r>
            <a:r>
              <a:rPr lang="fr-CA" dirty="0" err="1"/>
              <a:t>with</a:t>
            </a:r>
            <a:r>
              <a:rPr lang="fr-CA" dirty="0"/>
              <a:t>:</a:t>
            </a:r>
          </a:p>
          <a:p>
            <a:pPr marL="0" indent="0">
              <a:lnSpc>
                <a:spcPct val="100000"/>
              </a:lnSpc>
              <a:buNone/>
            </a:pPr>
            <a:r>
              <a:rPr lang="fr-CA" dirty="0"/>
              <a:t>	- </a:t>
            </a:r>
            <a:r>
              <a:rPr lang="fr-CA" dirty="0" err="1"/>
              <a:t>abnormal</a:t>
            </a:r>
            <a:r>
              <a:rPr lang="fr-CA" dirty="0"/>
              <a:t> </a:t>
            </a:r>
            <a:r>
              <a:rPr lang="fr-CA" dirty="0" err="1"/>
              <a:t>renal</a:t>
            </a:r>
            <a:r>
              <a:rPr lang="fr-CA" dirty="0"/>
              <a:t> </a:t>
            </a:r>
            <a:r>
              <a:rPr lang="fr-CA" dirty="0" err="1"/>
              <a:t>function</a:t>
            </a:r>
            <a:endParaRPr lang="fr-CA" dirty="0"/>
          </a:p>
          <a:p>
            <a:pPr marL="0" indent="0">
              <a:lnSpc>
                <a:spcPct val="100000"/>
              </a:lnSpc>
              <a:buNone/>
            </a:pPr>
            <a:r>
              <a:rPr lang="fr-CA" dirty="0"/>
              <a:t>	- </a:t>
            </a:r>
            <a:r>
              <a:rPr lang="fr-CA" dirty="0" err="1"/>
              <a:t>other</a:t>
            </a:r>
            <a:r>
              <a:rPr lang="fr-CA" dirty="0"/>
              <a:t> </a:t>
            </a:r>
            <a:r>
              <a:rPr lang="fr-CA" dirty="0" err="1"/>
              <a:t>renal</a:t>
            </a:r>
            <a:r>
              <a:rPr lang="fr-CA" dirty="0"/>
              <a:t> </a:t>
            </a:r>
            <a:r>
              <a:rPr lang="fr-CA" dirty="0" err="1"/>
              <a:t>insults</a:t>
            </a:r>
            <a:r>
              <a:rPr lang="fr-CA" dirty="0"/>
              <a:t> </a:t>
            </a:r>
          </a:p>
          <a:p>
            <a:pPr marL="0" indent="0">
              <a:lnSpc>
                <a:spcPct val="150000"/>
              </a:lnSpc>
              <a:buNone/>
            </a:pPr>
            <a:r>
              <a:rPr lang="fr-CA" dirty="0" err="1"/>
              <a:t>Current</a:t>
            </a:r>
            <a:r>
              <a:rPr lang="fr-CA" dirty="0"/>
              <a:t> practice has protective </a:t>
            </a:r>
            <a:r>
              <a:rPr lang="fr-CA" dirty="0" err="1"/>
              <a:t>effect</a:t>
            </a:r>
            <a:endParaRPr lang="en-CA" dirty="0"/>
          </a:p>
        </p:txBody>
      </p:sp>
    </p:spTree>
    <p:extLst>
      <p:ext uri="{BB962C8B-B14F-4D97-AF65-F5344CB8AC3E}">
        <p14:creationId xmlns:p14="http://schemas.microsoft.com/office/powerpoint/2010/main" val="1625564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3CA9-EEDF-49AD-888C-A4B698D4E7AD}"/>
              </a:ext>
            </a:extLst>
          </p:cNvPr>
          <p:cNvSpPr>
            <a:spLocks noGrp="1"/>
          </p:cNvSpPr>
          <p:nvPr>
            <p:ph type="title"/>
          </p:nvPr>
        </p:nvSpPr>
        <p:spPr>
          <a:xfrm>
            <a:off x="960100" y="978102"/>
            <a:ext cx="10588434" cy="1062644"/>
          </a:xfrm>
        </p:spPr>
        <p:txBody>
          <a:bodyPr anchor="b">
            <a:normAutofit/>
          </a:bodyPr>
          <a:lstStyle/>
          <a:p>
            <a:r>
              <a:rPr lang="fr-CA"/>
              <a:t>When reading on contrast injury…..</a:t>
            </a:r>
            <a:endParaRPr lang="en-CA" dirty="0"/>
          </a:p>
        </p:txBody>
      </p:sp>
      <p:cxnSp>
        <p:nvCxnSpPr>
          <p:cNvPr id="27" name="Straight Connector 26">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F6D6848-FD86-4407-9F43-B87F321B2121}"/>
              </a:ext>
            </a:extLst>
          </p:cNvPr>
          <p:cNvPicPr>
            <a:picLocks noChangeAspect="1"/>
          </p:cNvPicPr>
          <p:nvPr/>
        </p:nvPicPr>
        <p:blipFill rotWithShape="1">
          <a:blip r:embed="rId2">
            <a:extLst>
              <a:ext uri="{28A0092B-C50C-407E-A947-70E740481C1C}">
                <a14:useLocalDpi xmlns:a14="http://schemas.microsoft.com/office/drawing/2010/main" val="0"/>
              </a:ext>
            </a:extLst>
          </a:blip>
          <a:srcRect l="367" r="8817"/>
          <a:stretch/>
        </p:blipFill>
        <p:spPr>
          <a:xfrm>
            <a:off x="1098750" y="2458099"/>
            <a:ext cx="4021197" cy="4178668"/>
          </a:xfrm>
          <a:prstGeom prst="rect">
            <a:avLst/>
          </a:prstGeom>
        </p:spPr>
      </p:pic>
      <p:sp>
        <p:nvSpPr>
          <p:cNvPr id="3" name="Content Placeholder 2">
            <a:extLst>
              <a:ext uri="{FF2B5EF4-FFF2-40B4-BE49-F238E27FC236}">
                <a16:creationId xmlns:a16="http://schemas.microsoft.com/office/drawing/2014/main" id="{0C706834-1B57-4254-9947-BF2C6320E231}"/>
              </a:ext>
            </a:extLst>
          </p:cNvPr>
          <p:cNvSpPr>
            <a:spLocks noGrp="1"/>
          </p:cNvSpPr>
          <p:nvPr>
            <p:ph idx="1"/>
          </p:nvPr>
        </p:nvSpPr>
        <p:spPr>
          <a:xfrm>
            <a:off x="5324168" y="2458100"/>
            <a:ext cx="6710515" cy="4326137"/>
          </a:xfrm>
        </p:spPr>
        <p:txBody>
          <a:bodyPr>
            <a:normAutofit/>
          </a:bodyPr>
          <a:lstStyle/>
          <a:p>
            <a:pPr marL="514350" indent="-514350">
              <a:lnSpc>
                <a:spcPct val="150000"/>
              </a:lnSpc>
              <a:buFont typeface="+mj-lt"/>
              <a:buAutoNum type="arabicPeriod"/>
            </a:pPr>
            <a:r>
              <a:rPr lang="fr-CA" sz="4000" dirty="0"/>
              <a:t>AKI : Acute </a:t>
            </a:r>
            <a:r>
              <a:rPr lang="fr-CA" sz="4000" dirty="0" err="1"/>
              <a:t>kidney</a:t>
            </a:r>
            <a:r>
              <a:rPr lang="fr-CA" sz="4000" dirty="0"/>
              <a:t> </a:t>
            </a:r>
            <a:r>
              <a:rPr lang="fr-CA" sz="4000" dirty="0" err="1"/>
              <a:t>injury</a:t>
            </a:r>
            <a:endParaRPr lang="fr-CA" sz="4000" dirty="0"/>
          </a:p>
          <a:p>
            <a:pPr marL="514350" indent="-514350">
              <a:lnSpc>
                <a:spcPct val="150000"/>
              </a:lnSpc>
              <a:buFont typeface="+mj-lt"/>
              <a:buAutoNum type="arabicPeriod"/>
            </a:pPr>
            <a:r>
              <a:rPr lang="fr-CA" sz="4000" dirty="0"/>
              <a:t>Control group </a:t>
            </a:r>
          </a:p>
          <a:p>
            <a:pPr marL="514350" indent="-514350">
              <a:lnSpc>
                <a:spcPct val="150000"/>
              </a:lnSpc>
              <a:buFont typeface="+mj-lt"/>
              <a:buAutoNum type="arabicPeriod"/>
            </a:pPr>
            <a:r>
              <a:rPr lang="fr-CA" sz="4000" dirty="0" err="1"/>
              <a:t>Clinical</a:t>
            </a:r>
            <a:r>
              <a:rPr lang="fr-CA" sz="4000" dirty="0"/>
              <a:t> </a:t>
            </a:r>
            <a:r>
              <a:rPr lang="fr-CA" sz="4000" dirty="0" err="1"/>
              <a:t>endpoints</a:t>
            </a:r>
            <a:endParaRPr lang="fr-CA" sz="4000" dirty="0"/>
          </a:p>
          <a:p>
            <a:pPr marL="514350" indent="-514350">
              <a:lnSpc>
                <a:spcPct val="150000"/>
              </a:lnSpc>
              <a:buFont typeface="+mj-lt"/>
              <a:buAutoNum type="arabicPeriod"/>
            </a:pPr>
            <a:r>
              <a:rPr lang="fr-CA" sz="4000" dirty="0" err="1"/>
              <a:t>Your</a:t>
            </a:r>
            <a:r>
              <a:rPr lang="fr-CA" sz="4000" dirty="0"/>
              <a:t> patients</a:t>
            </a:r>
            <a:endParaRPr lang="en-CA" sz="3200" dirty="0"/>
          </a:p>
        </p:txBody>
      </p:sp>
    </p:spTree>
    <p:extLst>
      <p:ext uri="{BB962C8B-B14F-4D97-AF65-F5344CB8AC3E}">
        <p14:creationId xmlns:p14="http://schemas.microsoft.com/office/powerpoint/2010/main" val="3255311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25530-8A38-43CB-9EE4-CAEDC33AFD03}"/>
              </a:ext>
            </a:extLst>
          </p:cNvPr>
          <p:cNvSpPr>
            <a:spLocks noGrp="1"/>
          </p:cNvSpPr>
          <p:nvPr>
            <p:ph type="title"/>
          </p:nvPr>
        </p:nvSpPr>
        <p:spPr>
          <a:xfrm>
            <a:off x="838200" y="963877"/>
            <a:ext cx="3494362" cy="4930246"/>
          </a:xfrm>
        </p:spPr>
        <p:txBody>
          <a:bodyPr>
            <a:normAutofit/>
          </a:bodyPr>
          <a:lstStyle/>
          <a:p>
            <a:pPr algn="r"/>
            <a:r>
              <a:rPr lang="fr-CA" sz="5400" dirty="0">
                <a:solidFill>
                  <a:schemeClr val="accent1"/>
                </a:solidFill>
              </a:rPr>
              <a:t>Merci …..</a:t>
            </a:r>
            <a:endParaRPr lang="en-CA" sz="54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33C545D-ABB8-45D5-9B38-D4854C3D1A69}"/>
              </a:ext>
            </a:extLst>
          </p:cNvPr>
          <p:cNvSpPr>
            <a:spLocks noGrp="1"/>
          </p:cNvSpPr>
          <p:nvPr>
            <p:ph idx="1"/>
          </p:nvPr>
        </p:nvSpPr>
        <p:spPr>
          <a:xfrm>
            <a:off x="4976031" y="963877"/>
            <a:ext cx="6377769" cy="4930246"/>
          </a:xfrm>
        </p:spPr>
        <p:txBody>
          <a:bodyPr anchor="ctr">
            <a:normAutofit/>
          </a:bodyPr>
          <a:lstStyle/>
          <a:p>
            <a:pPr marL="0" indent="0">
              <a:buNone/>
            </a:pPr>
            <a:r>
              <a:rPr lang="en-CA" sz="2400" dirty="0">
                <a:sym typeface="Symbol" panose="05050102010706020507" pitchFamily="18" charset="2"/>
              </a:rPr>
              <a:t>                                </a:t>
            </a:r>
            <a:r>
              <a:rPr lang="en-CA" sz="35000" dirty="0">
                <a:solidFill>
                  <a:srgbClr val="61A8F6"/>
                </a:solidFill>
                <a:sym typeface="Symbol" panose="05050102010706020507" pitchFamily="18" charset="2"/>
              </a:rPr>
              <a:t></a:t>
            </a:r>
            <a:endParaRPr lang="en-CA" sz="35000" dirty="0">
              <a:solidFill>
                <a:srgbClr val="61A8F6"/>
              </a:solidFill>
            </a:endParaRPr>
          </a:p>
        </p:txBody>
      </p:sp>
    </p:spTree>
    <p:extLst>
      <p:ext uri="{BB962C8B-B14F-4D97-AF65-F5344CB8AC3E}">
        <p14:creationId xmlns:p14="http://schemas.microsoft.com/office/powerpoint/2010/main" val="440002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E6111-C5D8-439D-AC06-67C429BFF9FC}"/>
              </a:ext>
            </a:extLst>
          </p:cNvPr>
          <p:cNvSpPr>
            <a:spLocks noGrp="1"/>
          </p:cNvSpPr>
          <p:nvPr>
            <p:ph type="title"/>
          </p:nvPr>
        </p:nvSpPr>
        <p:spPr>
          <a:xfrm>
            <a:off x="2630777" y="0"/>
            <a:ext cx="9136680" cy="736121"/>
          </a:xfrm>
        </p:spPr>
        <p:txBody>
          <a:bodyPr vert="horz" lIns="91440" tIns="45720" rIns="91440" bIns="45720" rtlCol="0" anchor="ctr">
            <a:normAutofit/>
          </a:bodyPr>
          <a:lstStyle/>
          <a:p>
            <a:pPr algn="ctr"/>
            <a:r>
              <a:rPr lang="en-US" sz="3200" b="1">
                <a:solidFill>
                  <a:schemeClr val="accent1"/>
                </a:solidFill>
              </a:rPr>
              <a:t>Acute Kidney Injury</a:t>
            </a:r>
            <a:r>
              <a:rPr lang="en-US" sz="3200" b="1" kern="1200">
                <a:solidFill>
                  <a:schemeClr val="accent1"/>
                </a:solidFill>
                <a:latin typeface="+mj-lt"/>
                <a:ea typeface="+mj-ea"/>
                <a:cs typeface="+mj-cs"/>
              </a:rPr>
              <a:t> – KDIGO - 2012</a:t>
            </a:r>
            <a:endParaRPr lang="en-US" sz="3200" b="1" kern="1200" dirty="0">
              <a:solidFill>
                <a:schemeClr val="accent1"/>
              </a:solidFill>
              <a:latin typeface="+mj-lt"/>
              <a:ea typeface="+mj-ea"/>
              <a:cs typeface="+mj-cs"/>
            </a:endParaRPr>
          </a:p>
        </p:txBody>
      </p:sp>
      <p:pic>
        <p:nvPicPr>
          <p:cNvPr id="12" name="Content Placeholder 11">
            <a:extLst>
              <a:ext uri="{FF2B5EF4-FFF2-40B4-BE49-F238E27FC236}">
                <a16:creationId xmlns:a16="http://schemas.microsoft.com/office/drawing/2014/main" id="{7794934F-4751-4F81-9684-A011779656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31080" y="707543"/>
            <a:ext cx="7435140" cy="6081945"/>
          </a:xfrm>
          <a:effectLst>
            <a:outerShdw blurRad="63500" sx="102000" sy="102000" algn="ctr" rotWithShape="0">
              <a:prstClr val="black">
                <a:alpha val="40000"/>
              </a:prstClr>
            </a:outerShdw>
          </a:effectLst>
        </p:spPr>
      </p:pic>
      <p:pic>
        <p:nvPicPr>
          <p:cNvPr id="15" name="Picture 14">
            <a:extLst>
              <a:ext uri="{FF2B5EF4-FFF2-40B4-BE49-F238E27FC236}">
                <a16:creationId xmlns:a16="http://schemas.microsoft.com/office/drawing/2014/main" id="{3DB28451-7F0E-4115-BA09-A4BE5D5B4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63" y="211092"/>
            <a:ext cx="2580978" cy="2340378"/>
          </a:xfrm>
          <a:prstGeom prst="rect">
            <a:avLst/>
          </a:prstGeom>
        </p:spPr>
      </p:pic>
    </p:spTree>
    <p:extLst>
      <p:ext uri="{BB962C8B-B14F-4D97-AF65-F5344CB8AC3E}">
        <p14:creationId xmlns:p14="http://schemas.microsoft.com/office/powerpoint/2010/main" val="28787519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C20BFD-7CE4-4420-BF65-AA5CA13E445D}"/>
              </a:ext>
            </a:extLst>
          </p:cNvPr>
          <p:cNvSpPr>
            <a:spLocks noGrp="1"/>
          </p:cNvSpPr>
          <p:nvPr>
            <p:ph type="title"/>
          </p:nvPr>
        </p:nvSpPr>
        <p:spPr>
          <a:xfrm>
            <a:off x="838200" y="963877"/>
            <a:ext cx="3494362" cy="4930246"/>
          </a:xfrm>
        </p:spPr>
        <p:txBody>
          <a:bodyPr>
            <a:normAutofit/>
          </a:bodyPr>
          <a:lstStyle/>
          <a:p>
            <a:pPr algn="ctr"/>
            <a:r>
              <a:rPr lang="fr-CA" dirty="0" err="1">
                <a:solidFill>
                  <a:schemeClr val="accent1"/>
                </a:solidFill>
              </a:rPr>
              <a:t>Medications</a:t>
            </a:r>
            <a:r>
              <a:rPr lang="fr-CA" dirty="0">
                <a:solidFill>
                  <a:schemeClr val="accent1"/>
                </a:solidFill>
              </a:rPr>
              <a:t> to discontinue</a:t>
            </a:r>
            <a:br>
              <a:rPr lang="fr-CA" dirty="0">
                <a:solidFill>
                  <a:schemeClr val="accent1"/>
                </a:solidFill>
              </a:rPr>
            </a:br>
            <a:endParaRPr lang="en-CA" dirty="0">
              <a:solidFill>
                <a:schemeClr val="accent1"/>
              </a:solidFill>
            </a:endParaRPr>
          </a:p>
        </p:txBody>
      </p:sp>
      <p:cxnSp>
        <p:nvCxnSpPr>
          <p:cNvPr id="13"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F83B889B-3D62-4661-BC7E-2302D9FD2298}"/>
              </a:ext>
            </a:extLst>
          </p:cNvPr>
          <p:cNvGraphicFramePr>
            <a:graphicFrameLocks noGrp="1"/>
          </p:cNvGraphicFramePr>
          <p:nvPr>
            <p:ph idx="1"/>
            <p:extLst>
              <p:ext uri="{D42A27DB-BD31-4B8C-83A1-F6EECF244321}">
                <p14:modId xmlns:p14="http://schemas.microsoft.com/office/powerpoint/2010/main" val="1936046416"/>
              </p:ext>
            </p:extLst>
          </p:nvPr>
        </p:nvGraphicFramePr>
        <p:xfrm>
          <a:off x="4849197" y="1282461"/>
          <a:ext cx="6876965" cy="4479983"/>
        </p:xfrm>
        <a:graphic>
          <a:graphicData uri="http://schemas.openxmlformats.org/drawingml/2006/table">
            <a:tbl>
              <a:tblPr firstRow="1" bandRow="1">
                <a:tableStyleId>{5C22544A-7EE6-4342-B048-85BDC9FD1C3A}</a:tableStyleId>
              </a:tblPr>
              <a:tblGrid>
                <a:gridCol w="3436593">
                  <a:extLst>
                    <a:ext uri="{9D8B030D-6E8A-4147-A177-3AD203B41FA5}">
                      <a16:colId xmlns:a16="http://schemas.microsoft.com/office/drawing/2014/main" val="3666481167"/>
                    </a:ext>
                  </a:extLst>
                </a:gridCol>
                <a:gridCol w="3440372">
                  <a:extLst>
                    <a:ext uri="{9D8B030D-6E8A-4147-A177-3AD203B41FA5}">
                      <a16:colId xmlns:a16="http://schemas.microsoft.com/office/drawing/2014/main" val="3063860048"/>
                    </a:ext>
                  </a:extLst>
                </a:gridCol>
              </a:tblGrid>
              <a:tr h="984961">
                <a:tc gridSpan="2">
                  <a:txBody>
                    <a:bodyPr/>
                    <a:lstStyle/>
                    <a:p>
                      <a:r>
                        <a:rPr lang="fr-CA" sz="2800" dirty="0" err="1"/>
                        <a:t>Medications</a:t>
                      </a:r>
                      <a:r>
                        <a:rPr lang="fr-CA" sz="2800" dirty="0"/>
                        <a:t> to discontinue</a:t>
                      </a:r>
                    </a:p>
                    <a:p>
                      <a:r>
                        <a:rPr lang="fr-CA" sz="2800" dirty="0"/>
                        <a:t>(</a:t>
                      </a:r>
                      <a:r>
                        <a:rPr lang="fr-CA" sz="2800" dirty="0" err="1"/>
                        <a:t>before</a:t>
                      </a:r>
                      <a:r>
                        <a:rPr lang="fr-CA" sz="2800" dirty="0"/>
                        <a:t> </a:t>
                      </a:r>
                      <a:r>
                        <a:rPr lang="fr-CA" sz="2800" dirty="0" err="1"/>
                        <a:t>study</a:t>
                      </a:r>
                      <a:r>
                        <a:rPr lang="fr-CA" sz="2800" dirty="0"/>
                        <a:t> &amp; 48 </a:t>
                      </a:r>
                      <a:r>
                        <a:rPr lang="fr-CA" sz="2800" dirty="0" err="1"/>
                        <a:t>hrs</a:t>
                      </a:r>
                      <a:r>
                        <a:rPr lang="fr-CA" sz="2800" dirty="0"/>
                        <a:t> post </a:t>
                      </a:r>
                      <a:r>
                        <a:rPr lang="fr-CA" sz="2800" dirty="0" err="1"/>
                        <a:t>study</a:t>
                      </a:r>
                      <a:r>
                        <a:rPr lang="fr-CA" sz="2800" dirty="0"/>
                        <a:t>)</a:t>
                      </a:r>
                      <a:endParaRPr lang="en-CA" sz="2800" dirty="0"/>
                    </a:p>
                  </a:txBody>
                  <a:tcPr/>
                </a:tc>
                <a:tc hMerge="1">
                  <a:txBody>
                    <a:bodyPr/>
                    <a:lstStyle/>
                    <a:p>
                      <a:endParaRPr lang="en-CA" dirty="0"/>
                    </a:p>
                  </a:txBody>
                  <a:tcPr/>
                </a:tc>
                <a:extLst>
                  <a:ext uri="{0D108BD9-81ED-4DB2-BD59-A6C34878D82A}">
                    <a16:rowId xmlns:a16="http://schemas.microsoft.com/office/drawing/2014/main" val="2287944071"/>
                  </a:ext>
                </a:extLst>
              </a:tr>
              <a:tr h="984961">
                <a:tc>
                  <a:txBody>
                    <a:bodyPr/>
                    <a:lstStyle/>
                    <a:p>
                      <a:pPr algn="ctr"/>
                      <a:r>
                        <a:rPr lang="fr-CA" sz="2800" dirty="0"/>
                        <a:t>Non </a:t>
                      </a:r>
                      <a:r>
                        <a:rPr lang="fr-CA" sz="2800" dirty="0" err="1"/>
                        <a:t>steroidal</a:t>
                      </a:r>
                      <a:r>
                        <a:rPr lang="fr-CA" sz="2800" dirty="0"/>
                        <a:t> </a:t>
                      </a:r>
                      <a:r>
                        <a:rPr lang="fr-CA" sz="2800" dirty="0" err="1"/>
                        <a:t>anti-inflammatories</a:t>
                      </a:r>
                      <a:endParaRPr lang="en-CA" sz="2800" dirty="0"/>
                    </a:p>
                  </a:txBody>
                  <a:tcPr anchor="ctr"/>
                </a:tc>
                <a:tc>
                  <a:txBody>
                    <a:bodyPr/>
                    <a:lstStyle/>
                    <a:p>
                      <a:pPr algn="ctr"/>
                      <a:r>
                        <a:rPr lang="fr-CA" sz="2800" b="0" u="sng" dirty="0" err="1">
                          <a:solidFill>
                            <a:schemeClr val="accent1">
                              <a:lumMod val="75000"/>
                            </a:schemeClr>
                          </a:solidFill>
                        </a:rPr>
                        <a:t>Other</a:t>
                      </a:r>
                      <a:r>
                        <a:rPr lang="fr-CA" sz="2800" b="0" u="sng" dirty="0">
                          <a:solidFill>
                            <a:schemeClr val="accent1">
                              <a:lumMod val="75000"/>
                            </a:schemeClr>
                          </a:solidFill>
                        </a:rPr>
                        <a:t> agents to </a:t>
                      </a:r>
                      <a:r>
                        <a:rPr lang="fr-CA" sz="2800" b="0" u="sng" dirty="0" err="1">
                          <a:solidFill>
                            <a:schemeClr val="accent1">
                              <a:lumMod val="75000"/>
                            </a:schemeClr>
                          </a:solidFill>
                        </a:rPr>
                        <a:t>consider</a:t>
                      </a:r>
                      <a:r>
                        <a:rPr lang="fr-CA" sz="2800" b="0" u="sng" dirty="0">
                          <a:solidFill>
                            <a:schemeClr val="accent1">
                              <a:lumMod val="75000"/>
                            </a:schemeClr>
                          </a:solidFill>
                        </a:rPr>
                        <a:t> d-c</a:t>
                      </a:r>
                      <a:endParaRPr lang="en-CA" sz="2800" b="0" u="sng" dirty="0">
                        <a:solidFill>
                          <a:schemeClr val="accent1">
                            <a:lumMod val="75000"/>
                          </a:schemeClr>
                        </a:solidFill>
                      </a:endParaRPr>
                    </a:p>
                  </a:txBody>
                  <a:tcPr anchor="ctr"/>
                </a:tc>
                <a:extLst>
                  <a:ext uri="{0D108BD9-81ED-4DB2-BD59-A6C34878D82A}">
                    <a16:rowId xmlns:a16="http://schemas.microsoft.com/office/drawing/2014/main" val="2292259064"/>
                  </a:ext>
                </a:extLst>
              </a:tr>
              <a:tr h="540139">
                <a:tc>
                  <a:txBody>
                    <a:bodyPr/>
                    <a:lstStyle/>
                    <a:p>
                      <a:pPr algn="ctr"/>
                      <a:r>
                        <a:rPr lang="fr-CA" sz="2800" dirty="0" err="1"/>
                        <a:t>Diuretics</a:t>
                      </a:r>
                      <a:endParaRPr lang="en-CA" sz="2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dirty="0"/>
                        <a:t>Aminoglycosides</a:t>
                      </a:r>
                      <a:endParaRPr lang="en-CA" sz="2800" dirty="0"/>
                    </a:p>
                  </a:txBody>
                  <a:tcPr anchor="ctr"/>
                </a:tc>
                <a:extLst>
                  <a:ext uri="{0D108BD9-81ED-4DB2-BD59-A6C34878D82A}">
                    <a16:rowId xmlns:a16="http://schemas.microsoft.com/office/drawing/2014/main" val="805785298"/>
                  </a:ext>
                </a:extLst>
              </a:tr>
              <a:tr h="984961">
                <a:tc>
                  <a:txBody>
                    <a:bodyPr/>
                    <a:lstStyle/>
                    <a:p>
                      <a:pPr algn="ctr"/>
                      <a:r>
                        <a:rPr lang="fr-CA" sz="2800" dirty="0" err="1"/>
                        <a:t>Angiotensin</a:t>
                      </a:r>
                      <a:r>
                        <a:rPr lang="fr-CA" sz="2800" dirty="0"/>
                        <a:t> </a:t>
                      </a:r>
                      <a:r>
                        <a:rPr lang="fr-CA" sz="2800" dirty="0" err="1"/>
                        <a:t>receptor</a:t>
                      </a:r>
                      <a:r>
                        <a:rPr lang="fr-CA" sz="2800" dirty="0"/>
                        <a:t> </a:t>
                      </a:r>
                      <a:r>
                        <a:rPr lang="fr-CA" sz="2800" dirty="0" err="1"/>
                        <a:t>blockers</a:t>
                      </a:r>
                      <a:endParaRPr lang="fr-CA" sz="2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dirty="0"/>
                        <a:t>Antihypertensives</a:t>
                      </a:r>
                      <a:endParaRPr lang="en-CA" sz="2800" dirty="0"/>
                    </a:p>
                  </a:txBody>
                  <a:tcPr anchor="ctr"/>
                </a:tc>
                <a:extLst>
                  <a:ext uri="{0D108BD9-81ED-4DB2-BD59-A6C34878D82A}">
                    <a16:rowId xmlns:a16="http://schemas.microsoft.com/office/drawing/2014/main" val="3511106967"/>
                  </a:ext>
                </a:extLst>
              </a:tr>
              <a:tr h="984961">
                <a:tc>
                  <a:txBody>
                    <a:bodyPr/>
                    <a:lstStyle/>
                    <a:p>
                      <a:pPr algn="ctr"/>
                      <a:r>
                        <a:rPr lang="fr-CA" sz="2800" dirty="0" err="1"/>
                        <a:t>Metformin</a:t>
                      </a:r>
                      <a:endParaRPr lang="fr-CA" sz="2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dirty="0" err="1"/>
                        <a:t>Angiotensin</a:t>
                      </a:r>
                      <a:r>
                        <a:rPr lang="fr-CA" sz="2800" dirty="0"/>
                        <a:t> II </a:t>
                      </a:r>
                      <a:r>
                        <a:rPr lang="fr-CA" sz="2800" dirty="0" err="1"/>
                        <a:t>receptor</a:t>
                      </a:r>
                      <a:r>
                        <a:rPr lang="fr-CA" sz="2800" dirty="0"/>
                        <a:t> </a:t>
                      </a:r>
                      <a:r>
                        <a:rPr lang="fr-CA" sz="2800" dirty="0" err="1"/>
                        <a:t>blockers</a:t>
                      </a:r>
                      <a:endParaRPr lang="en-CA" sz="2800" dirty="0"/>
                    </a:p>
                  </a:txBody>
                  <a:tcPr anchor="ctr"/>
                </a:tc>
                <a:extLst>
                  <a:ext uri="{0D108BD9-81ED-4DB2-BD59-A6C34878D82A}">
                    <a16:rowId xmlns:a16="http://schemas.microsoft.com/office/drawing/2014/main" val="2905071856"/>
                  </a:ext>
                </a:extLst>
              </a:tr>
            </a:tbl>
          </a:graphicData>
        </a:graphic>
      </p:graphicFrame>
      <p:sp>
        <p:nvSpPr>
          <p:cNvPr id="5" name="Footer Placeholder 4">
            <a:extLst>
              <a:ext uri="{FF2B5EF4-FFF2-40B4-BE49-F238E27FC236}">
                <a16:creationId xmlns:a16="http://schemas.microsoft.com/office/drawing/2014/main" id="{13E2B80E-C50F-4808-8854-E707EE596CDA}"/>
              </a:ext>
            </a:extLst>
          </p:cNvPr>
          <p:cNvSpPr>
            <a:spLocks noGrp="1"/>
          </p:cNvSpPr>
          <p:nvPr>
            <p:ph type="ftr" sz="quarter" idx="11"/>
          </p:nvPr>
        </p:nvSpPr>
        <p:spPr>
          <a:xfrm>
            <a:off x="1960284" y="5983483"/>
            <a:ext cx="7692876" cy="715122"/>
          </a:xfrm>
        </p:spPr>
        <p:txBody>
          <a:bodyPr/>
          <a:lstStyle/>
          <a:p>
            <a:r>
              <a:rPr lang="fr-FR" sz="1100" dirty="0"/>
              <a:t>PRÉVENTION DE LA NÉPHROPATHIE INDUITE PAR LES AGENTS DE CONTRASTE IODÉS LORS D’UNE INTERVENTION </a:t>
            </a:r>
            <a:r>
              <a:rPr lang="fr-FR" sz="1000" dirty="0"/>
              <a:t>RADIOLOGIQUE</a:t>
            </a:r>
            <a:r>
              <a:rPr lang="en-CA" dirty="0"/>
              <a:t>https://www.chudequebec.ca/getmedia/fcc5314c-60ab-4569-8a19 17c1f726943c/NI_09_14_NIACI_VF.aspx</a:t>
            </a:r>
          </a:p>
        </p:txBody>
      </p:sp>
    </p:spTree>
    <p:extLst>
      <p:ext uri="{BB962C8B-B14F-4D97-AF65-F5344CB8AC3E}">
        <p14:creationId xmlns:p14="http://schemas.microsoft.com/office/powerpoint/2010/main" val="4086782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B0B9C1-6A49-43D9-8C85-667EEB6FAA12}"/>
              </a:ext>
            </a:extLst>
          </p:cNvPr>
          <p:cNvSpPr>
            <a:spLocks noGrp="1"/>
          </p:cNvSpPr>
          <p:nvPr>
            <p:ph type="title"/>
          </p:nvPr>
        </p:nvSpPr>
        <p:spPr>
          <a:xfrm>
            <a:off x="838200" y="963877"/>
            <a:ext cx="3494362" cy="4930246"/>
          </a:xfrm>
        </p:spPr>
        <p:txBody>
          <a:bodyPr>
            <a:normAutofit/>
          </a:bodyPr>
          <a:lstStyle/>
          <a:p>
            <a:pPr algn="r"/>
            <a:r>
              <a:rPr lang="fr-CA" dirty="0" err="1">
                <a:solidFill>
                  <a:schemeClr val="accent1"/>
                </a:solidFill>
              </a:rPr>
              <a:t>References</a:t>
            </a:r>
            <a:r>
              <a:rPr lang="fr-CA" dirty="0">
                <a:solidFill>
                  <a:schemeClr val="accent1"/>
                </a:solidFill>
              </a:rPr>
              <a:t> :</a:t>
            </a:r>
            <a:endParaRPr lang="en-CA" dirty="0">
              <a:solidFill>
                <a:schemeClr val="accent1"/>
              </a:solidFill>
            </a:endParaRP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3592A9D-9AB7-48A5-BDB2-375962107A50}"/>
              </a:ext>
            </a:extLst>
          </p:cNvPr>
          <p:cNvSpPr>
            <a:spLocks noGrp="1"/>
          </p:cNvSpPr>
          <p:nvPr>
            <p:ph idx="1"/>
          </p:nvPr>
        </p:nvSpPr>
        <p:spPr>
          <a:xfrm>
            <a:off x="4976031" y="530942"/>
            <a:ext cx="6377769" cy="5818239"/>
          </a:xfrm>
        </p:spPr>
        <p:txBody>
          <a:bodyPr anchor="ctr">
            <a:normAutofit/>
          </a:bodyPr>
          <a:lstStyle/>
          <a:p>
            <a:pPr marL="0" indent="0">
              <a:buNone/>
            </a:pPr>
            <a:r>
              <a:rPr lang="en-CA" sz="900" dirty="0"/>
              <a:t>1: Aycock RD, </a:t>
            </a:r>
            <a:r>
              <a:rPr lang="en-CA" sz="900" dirty="0" err="1"/>
              <a:t>Westafer</a:t>
            </a:r>
            <a:r>
              <a:rPr lang="en-CA" sz="900" dirty="0"/>
              <a:t> LM, </a:t>
            </a:r>
            <a:r>
              <a:rPr lang="en-CA" sz="900" dirty="0" err="1"/>
              <a:t>Boxen</a:t>
            </a:r>
            <a:r>
              <a:rPr lang="en-CA" sz="900" dirty="0"/>
              <a:t> JL, </a:t>
            </a:r>
            <a:r>
              <a:rPr lang="en-CA" sz="900" dirty="0" err="1"/>
              <a:t>Majlesi</a:t>
            </a:r>
            <a:r>
              <a:rPr lang="en-CA" sz="900" dirty="0"/>
              <a:t> N, Schoenfeld EM, </a:t>
            </a:r>
            <a:r>
              <a:rPr lang="en-CA" sz="900" dirty="0" err="1"/>
              <a:t>Bannuru</a:t>
            </a:r>
            <a:r>
              <a:rPr lang="en-CA" sz="900" dirty="0"/>
              <a:t> RR. Acute Kidney Injury After Computed Tomography: A Meta-analysis. Ann </a:t>
            </a:r>
            <a:r>
              <a:rPr lang="en-CA" sz="900" dirty="0" err="1"/>
              <a:t>Emerg</a:t>
            </a:r>
            <a:r>
              <a:rPr lang="en-CA" sz="900" dirty="0"/>
              <a:t> Med. 2018 Jan;71(1):44-53.e4. </a:t>
            </a:r>
            <a:r>
              <a:rPr lang="en-CA" sz="900" dirty="0" err="1"/>
              <a:t>doi</a:t>
            </a:r>
            <a:r>
              <a:rPr lang="en-CA" sz="900" dirty="0"/>
              <a:t>: 10.1016/j.annemergmed.2017.06.041. </a:t>
            </a:r>
            <a:r>
              <a:rPr lang="en-CA" sz="900" dirty="0" err="1"/>
              <a:t>Epub</a:t>
            </a:r>
            <a:r>
              <a:rPr lang="en-CA" sz="900" dirty="0"/>
              <a:t> 2017 Aug 12. Review. PubMed PMID: 28811122.</a:t>
            </a:r>
          </a:p>
          <a:p>
            <a:pPr marL="0" indent="0">
              <a:buNone/>
            </a:pPr>
            <a:r>
              <a:rPr lang="en-CA" sz="900" dirty="0"/>
              <a:t>2: Pavlov I. Hydration and contrast-induced kidney injury. Lancet. 2017 Jul 29;390(10093):453. </a:t>
            </a:r>
            <a:r>
              <a:rPr lang="en-CA" sz="900" dirty="0" err="1"/>
              <a:t>doi</a:t>
            </a:r>
            <a:r>
              <a:rPr lang="en-CA" sz="900" dirty="0"/>
              <a:t>: 10.1016/S0140-6736(17)31811-1. </a:t>
            </a:r>
            <a:r>
              <a:rPr lang="en-CA" sz="900" dirty="0" err="1"/>
              <a:t>Epub</a:t>
            </a:r>
            <a:r>
              <a:rPr lang="en-CA" sz="900" dirty="0"/>
              <a:t> 2017 Jul 27. PubMed PMID: 28792407.</a:t>
            </a:r>
          </a:p>
          <a:p>
            <a:pPr marL="0" indent="0">
              <a:buNone/>
            </a:pPr>
            <a:r>
              <a:rPr lang="en-CA" sz="900" dirty="0"/>
              <a:t>3: Hinson JS, Ehmann MR, Fine DM, Fishman EK, </a:t>
            </a:r>
            <a:r>
              <a:rPr lang="en-CA" sz="900" dirty="0" err="1"/>
              <a:t>Toerper</a:t>
            </a:r>
            <a:r>
              <a:rPr lang="en-CA" sz="900" dirty="0"/>
              <a:t> MF, Rothman RE, Klein EY. Risk of Acute Kidney Injury After Intravenous Contrast Media Administration. Ann </a:t>
            </a:r>
            <a:r>
              <a:rPr lang="en-CA" sz="900" dirty="0" err="1"/>
              <a:t>Emerg</a:t>
            </a:r>
            <a:r>
              <a:rPr lang="en-CA" sz="900" dirty="0"/>
              <a:t> Med. 2017 May;69(5):577-586.e4. </a:t>
            </a:r>
            <a:r>
              <a:rPr lang="en-CA" sz="900" dirty="0" err="1"/>
              <a:t>doi</a:t>
            </a:r>
            <a:r>
              <a:rPr lang="en-CA" sz="900" dirty="0"/>
              <a:t>: 10.1016/j.annemergmed.2016.11.021.Epub 2017 Jan 25. PubMed PMID: 28131489.</a:t>
            </a:r>
          </a:p>
          <a:p>
            <a:pPr marL="0" indent="0">
              <a:buNone/>
            </a:pPr>
            <a:r>
              <a:rPr lang="en-CA" sz="900" dirty="0"/>
              <a:t>4: Heller M, Krieger P, </a:t>
            </a:r>
            <a:r>
              <a:rPr lang="en-CA" sz="900" dirty="0" err="1"/>
              <a:t>Finefrock</a:t>
            </a:r>
            <a:r>
              <a:rPr lang="en-CA" sz="900" dirty="0"/>
              <a:t> D, Nguyen T, Akhtar S. Contrast CT Scans in the Emergency Department Do Not Increase Risk of Adverse Renal Outcomes. West J </a:t>
            </a:r>
            <a:r>
              <a:rPr lang="en-CA" sz="900" dirty="0" err="1"/>
              <a:t>Emerg</a:t>
            </a:r>
            <a:r>
              <a:rPr lang="en-CA" sz="900" dirty="0"/>
              <a:t> Med. 2016 Jul;17(4):404-8. </a:t>
            </a:r>
            <a:r>
              <a:rPr lang="en-CA" sz="900" dirty="0" err="1"/>
              <a:t>doi</a:t>
            </a:r>
            <a:r>
              <a:rPr lang="en-CA" sz="900" dirty="0"/>
              <a:t>: 10.5811/westjem.2016.4.28994. </a:t>
            </a:r>
            <a:r>
              <a:rPr lang="en-CA" sz="900" dirty="0" err="1"/>
              <a:t>Epub</a:t>
            </a:r>
            <a:r>
              <a:rPr lang="en-CA" sz="900" dirty="0"/>
              <a:t> 2016 Jun 29. PubMed PMID: 27429690; PubMed Central PMCID: PMC4944796.</a:t>
            </a:r>
          </a:p>
          <a:p>
            <a:pPr marL="0" indent="0">
              <a:buNone/>
            </a:pPr>
            <a:r>
              <a:rPr lang="en-CA" sz="900" dirty="0"/>
              <a:t>5: </a:t>
            </a:r>
            <a:r>
              <a:rPr lang="en-CA" sz="900" dirty="0" err="1"/>
              <a:t>Chalikias</a:t>
            </a:r>
            <a:r>
              <a:rPr lang="en-CA" sz="900" dirty="0"/>
              <a:t> G, </a:t>
            </a:r>
            <a:r>
              <a:rPr lang="en-CA" sz="900" dirty="0" err="1"/>
              <a:t>Drosos</a:t>
            </a:r>
            <a:r>
              <a:rPr lang="en-CA" sz="900" dirty="0"/>
              <a:t> I, </a:t>
            </a:r>
            <a:r>
              <a:rPr lang="en-CA" sz="900" dirty="0" err="1"/>
              <a:t>Tziakas</a:t>
            </a:r>
            <a:r>
              <a:rPr lang="en-CA" sz="900" dirty="0"/>
              <a:t> DN. Contrast-Induced Acute Kidney Injury: An Update. Cardiovasc Drugs </a:t>
            </a:r>
            <a:r>
              <a:rPr lang="en-CA" sz="900" dirty="0" err="1"/>
              <a:t>Ther</a:t>
            </a:r>
            <a:r>
              <a:rPr lang="en-CA" sz="900" dirty="0"/>
              <a:t>. 2016 Apr;30(2):215-28. doi:10.1007/s10557-015-6635-0. Review. PubMed PMID: 26780748.</a:t>
            </a:r>
          </a:p>
          <a:p>
            <a:pPr marL="0" indent="0">
              <a:buNone/>
            </a:pPr>
            <a:r>
              <a:rPr lang="en-CA" sz="900" dirty="0"/>
              <a:t>6: Nicola R, </a:t>
            </a:r>
            <a:r>
              <a:rPr lang="en-CA" sz="900" dirty="0" err="1"/>
              <a:t>Shaqdan</a:t>
            </a:r>
            <a:r>
              <a:rPr lang="en-CA" sz="900" dirty="0"/>
              <a:t> KW, Aran K, Mansouri M, Singh A, </a:t>
            </a:r>
            <a:r>
              <a:rPr lang="en-CA" sz="900" dirty="0" err="1"/>
              <a:t>Abujudeh</a:t>
            </a:r>
            <a:r>
              <a:rPr lang="en-CA" sz="900" dirty="0"/>
              <a:t> HH. Contrast-Induced Nephropathy: Identifying the Risks, Choosing the Right </a:t>
            </a:r>
            <a:r>
              <a:rPr lang="en-CA" sz="900" dirty="0" err="1"/>
              <a:t>Agent,and</a:t>
            </a:r>
            <a:r>
              <a:rPr lang="en-CA" sz="900" dirty="0"/>
              <a:t> Reviewing Effective Prevention and Management Methods. </a:t>
            </a:r>
            <a:r>
              <a:rPr lang="en-CA" sz="900" dirty="0" err="1"/>
              <a:t>Curr</a:t>
            </a:r>
            <a:r>
              <a:rPr lang="en-CA" sz="900" dirty="0"/>
              <a:t> </a:t>
            </a:r>
            <a:r>
              <a:rPr lang="en-CA" sz="900" dirty="0" err="1"/>
              <a:t>Probl</a:t>
            </a:r>
            <a:r>
              <a:rPr lang="en-CA" sz="900" dirty="0"/>
              <a:t> </a:t>
            </a:r>
            <a:r>
              <a:rPr lang="en-CA" sz="900" dirty="0" err="1"/>
              <a:t>DiagnRadiol</a:t>
            </a:r>
            <a:r>
              <a:rPr lang="en-CA" sz="900" dirty="0"/>
              <a:t>. 2015 Nov-Dec;44(6):501-4. </a:t>
            </a:r>
            <a:r>
              <a:rPr lang="en-CA" sz="900" dirty="0" err="1"/>
              <a:t>doi</a:t>
            </a:r>
            <a:r>
              <a:rPr lang="en-CA" sz="900" dirty="0"/>
              <a:t>: 10.1067/j.cpradiol.2015.04.002. </a:t>
            </a:r>
            <a:r>
              <a:rPr lang="en-CA" sz="900" dirty="0" err="1"/>
              <a:t>Epub</a:t>
            </a:r>
            <a:r>
              <a:rPr lang="en-CA" sz="900" dirty="0"/>
              <a:t> 2015 Apr 15. Review. PubMed PMID: 26072134.</a:t>
            </a:r>
          </a:p>
          <a:p>
            <a:pPr marL="0" indent="0">
              <a:buNone/>
            </a:pPr>
            <a:r>
              <a:rPr lang="en-CA" sz="900" dirty="0"/>
              <a:t>7: </a:t>
            </a:r>
            <a:r>
              <a:rPr lang="en-CA" sz="900" dirty="0" err="1"/>
              <a:t>Sonhaye</a:t>
            </a:r>
            <a:r>
              <a:rPr lang="en-CA" sz="900" dirty="0"/>
              <a:t> L, </a:t>
            </a:r>
            <a:r>
              <a:rPr lang="en-CA" sz="900" dirty="0" err="1"/>
              <a:t>Kolou</a:t>
            </a:r>
            <a:r>
              <a:rPr lang="en-CA" sz="900" dirty="0"/>
              <a:t> B, </a:t>
            </a:r>
            <a:r>
              <a:rPr lang="en-CA" sz="900" dirty="0" err="1"/>
              <a:t>Tchaou</a:t>
            </a:r>
            <a:r>
              <a:rPr lang="en-CA" sz="900" dirty="0"/>
              <a:t> M, </a:t>
            </a:r>
            <a:r>
              <a:rPr lang="en-CA" sz="900" dirty="0" err="1"/>
              <a:t>Amadou</a:t>
            </a:r>
            <a:r>
              <a:rPr lang="en-CA" sz="900" dirty="0"/>
              <a:t> A, </a:t>
            </a:r>
            <a:r>
              <a:rPr lang="en-CA" sz="900" dirty="0" err="1"/>
              <a:t>Assih</a:t>
            </a:r>
            <a:r>
              <a:rPr lang="en-CA" sz="900" dirty="0"/>
              <a:t> K, </a:t>
            </a:r>
            <a:r>
              <a:rPr lang="en-CA" sz="900" dirty="0" err="1"/>
              <a:t>N'Timon</a:t>
            </a:r>
            <a:r>
              <a:rPr lang="en-CA" sz="900" dirty="0"/>
              <a:t> B, </a:t>
            </a:r>
            <a:r>
              <a:rPr lang="en-CA" sz="900" dirty="0" err="1"/>
              <a:t>Adambounou</a:t>
            </a:r>
            <a:r>
              <a:rPr lang="en-CA" sz="900" dirty="0"/>
              <a:t> </a:t>
            </a:r>
            <a:r>
              <a:rPr lang="en-CA" sz="900" dirty="0" err="1"/>
              <a:t>K,Agoda-Koussema</a:t>
            </a:r>
            <a:r>
              <a:rPr lang="en-CA" sz="900" dirty="0"/>
              <a:t> L, </a:t>
            </a:r>
            <a:r>
              <a:rPr lang="en-CA" sz="900" dirty="0" err="1"/>
              <a:t>Adjenou</a:t>
            </a:r>
            <a:r>
              <a:rPr lang="en-CA" sz="900" dirty="0"/>
              <a:t> K, </a:t>
            </a:r>
            <a:r>
              <a:rPr lang="en-CA" sz="900" dirty="0" err="1"/>
              <a:t>N'Dakena</a:t>
            </a:r>
            <a:r>
              <a:rPr lang="en-CA" sz="900" dirty="0"/>
              <a:t> K. Intravenous Contrast Medium Administration for Computed Tomography Scan in Emergency: A Possible Cause of Contrast-Induced Nephropathy. </a:t>
            </a:r>
            <a:r>
              <a:rPr lang="en-CA" sz="900" dirty="0" err="1"/>
              <a:t>Radiol</a:t>
            </a:r>
            <a:r>
              <a:rPr lang="en-CA" sz="900" dirty="0"/>
              <a:t> Res </a:t>
            </a:r>
            <a:r>
              <a:rPr lang="en-CA" sz="900" dirty="0" err="1"/>
              <a:t>Pract</a:t>
            </a:r>
            <a:r>
              <a:rPr lang="en-CA" sz="900" dirty="0"/>
              <a:t>. 2015;2015:805786. doi:10.1155/2015/805786. </a:t>
            </a:r>
            <a:r>
              <a:rPr lang="en-CA" sz="900" dirty="0" err="1"/>
              <a:t>Epub</a:t>
            </a:r>
            <a:r>
              <a:rPr lang="en-CA" sz="900" dirty="0"/>
              <a:t> 2015 Oct 20. PubMed PMID: 26576300; PubMed Central PMCID: PMC4630667.</a:t>
            </a:r>
          </a:p>
          <a:p>
            <a:pPr marL="0" indent="0">
              <a:buNone/>
            </a:pPr>
            <a:r>
              <a:rPr lang="en-CA" sz="900" dirty="0"/>
              <a:t>8: Abe M, Morimoto T, </a:t>
            </a:r>
            <a:r>
              <a:rPr lang="en-CA" sz="900" dirty="0" err="1"/>
              <a:t>Akao</a:t>
            </a:r>
            <a:r>
              <a:rPr lang="en-CA" sz="900" dirty="0"/>
              <a:t> M, Furukawa Y, Nakagawa Y, </a:t>
            </a:r>
            <a:r>
              <a:rPr lang="en-CA" sz="900" dirty="0" err="1"/>
              <a:t>Shizuta</a:t>
            </a:r>
            <a:r>
              <a:rPr lang="en-CA" sz="900" dirty="0"/>
              <a:t> S, </a:t>
            </a:r>
            <a:r>
              <a:rPr lang="en-CA" sz="900" dirty="0" err="1"/>
              <a:t>Ehara</a:t>
            </a:r>
            <a:r>
              <a:rPr lang="en-CA" sz="900" dirty="0"/>
              <a:t> </a:t>
            </a:r>
            <a:r>
              <a:rPr lang="en-CA" sz="900" dirty="0" err="1"/>
              <a:t>N,Taniguchi</a:t>
            </a:r>
            <a:r>
              <a:rPr lang="en-CA" sz="900" dirty="0"/>
              <a:t> R, Doi T, Nishiyama K, </a:t>
            </a:r>
            <a:r>
              <a:rPr lang="en-CA" sz="900" dirty="0" err="1"/>
              <a:t>Ozasa</a:t>
            </a:r>
            <a:r>
              <a:rPr lang="en-CA" sz="900" dirty="0"/>
              <a:t> N, Saito N, Hoshino K, Mitsuoka H, Toma </a:t>
            </a:r>
            <a:r>
              <a:rPr lang="en-CA" sz="900" dirty="0" err="1"/>
              <a:t>M,Tamura</a:t>
            </a:r>
            <a:r>
              <a:rPr lang="en-CA" sz="900" dirty="0"/>
              <a:t> T, Haruna Y, Kita T, Kimura T. Relation of contrast-induced nephropathy </a:t>
            </a:r>
            <a:r>
              <a:rPr lang="en-CA" sz="900" dirty="0" err="1"/>
              <a:t>tolong</a:t>
            </a:r>
            <a:r>
              <a:rPr lang="en-CA" sz="900" dirty="0"/>
              <a:t>-term mortality after percutaneous coronary intervention. Am J </a:t>
            </a:r>
            <a:r>
              <a:rPr lang="en-CA" sz="900" dirty="0" err="1"/>
              <a:t>Cardiol</a:t>
            </a:r>
            <a:r>
              <a:rPr lang="en-CA" sz="900" dirty="0"/>
              <a:t>. 2014  Aug 1;114(3):362-8. </a:t>
            </a:r>
            <a:r>
              <a:rPr lang="en-CA" sz="900" dirty="0" err="1"/>
              <a:t>doi</a:t>
            </a:r>
            <a:r>
              <a:rPr lang="en-CA" sz="900" dirty="0"/>
              <a:t>: 10.1016/j.amjcard.2014.05.009. </a:t>
            </a:r>
            <a:r>
              <a:rPr lang="en-CA" sz="900" dirty="0" err="1"/>
              <a:t>Epub</a:t>
            </a:r>
            <a:r>
              <a:rPr lang="en-CA" sz="900" dirty="0"/>
              <a:t> 2014 May 16. PubMed PMID: 24927973.</a:t>
            </a:r>
          </a:p>
          <a:p>
            <a:pPr marL="0" indent="0">
              <a:buNone/>
            </a:pPr>
            <a:r>
              <a:rPr lang="en-CA" sz="900" dirty="0"/>
              <a:t>11: Hassen GW, Hwang A, Liu LL, </a:t>
            </a:r>
            <a:r>
              <a:rPr lang="en-CA" sz="900" dirty="0" err="1"/>
              <a:t>Mualim</a:t>
            </a:r>
            <a:r>
              <a:rPr lang="en-CA" sz="900" dirty="0"/>
              <a:t> F, </a:t>
            </a:r>
            <a:r>
              <a:rPr lang="en-CA" sz="900" dirty="0" err="1"/>
              <a:t>Sembo</a:t>
            </a:r>
            <a:r>
              <a:rPr lang="en-CA" sz="900" dirty="0"/>
              <a:t> T, Tu TJ, Wei DH, Johnston P, </a:t>
            </a:r>
            <a:r>
              <a:rPr lang="en-CA" sz="900" dirty="0" err="1"/>
              <a:t>Costea</a:t>
            </a:r>
            <a:r>
              <a:rPr lang="en-CA" sz="900" dirty="0"/>
              <a:t> A, </a:t>
            </a:r>
            <a:r>
              <a:rPr lang="en-CA" sz="900" dirty="0" err="1"/>
              <a:t>Meletiche</a:t>
            </a:r>
            <a:r>
              <a:rPr lang="en-CA" sz="900" dirty="0"/>
              <a:t> C, </a:t>
            </a:r>
            <a:r>
              <a:rPr lang="en-CA" sz="900" dirty="0" err="1"/>
              <a:t>Usmani</a:t>
            </a:r>
            <a:r>
              <a:rPr lang="en-CA" sz="900" dirty="0"/>
              <a:t> S, Barber A, Jaiswal R, Kalantari H. Follow up for emergency department patients after intravenous contrast and risk of </a:t>
            </a:r>
            <a:r>
              <a:rPr lang="en-CA" sz="900" dirty="0" err="1"/>
              <a:t>nephropathy.West</a:t>
            </a:r>
            <a:r>
              <a:rPr lang="en-CA" sz="900" dirty="0"/>
              <a:t> J </a:t>
            </a:r>
            <a:r>
              <a:rPr lang="en-CA" sz="900" dirty="0" err="1"/>
              <a:t>Emerg</a:t>
            </a:r>
            <a:r>
              <a:rPr lang="en-CA" sz="900" dirty="0"/>
              <a:t> Med. 2014 May;15(3):276-81. </a:t>
            </a:r>
            <a:r>
              <a:rPr lang="en-CA" sz="900" dirty="0" err="1"/>
              <a:t>doi</a:t>
            </a:r>
            <a:r>
              <a:rPr lang="en-CA" sz="900" dirty="0"/>
              <a:t>: 10.5811/westjem.2013.8.17915. </a:t>
            </a:r>
            <a:r>
              <a:rPr lang="en-CA" sz="900" dirty="0" err="1"/>
              <a:t>Epub</a:t>
            </a:r>
            <a:r>
              <a:rPr lang="en-CA" sz="900" dirty="0"/>
              <a:t>  2014 Jan 7. PubMed PMID: 24868304; PubMed Central PMCID: PMC4025523.</a:t>
            </a:r>
          </a:p>
          <a:p>
            <a:pPr marL="0" indent="0">
              <a:buNone/>
            </a:pPr>
            <a:r>
              <a:rPr lang="en-CA" sz="900" dirty="0"/>
              <a:t>12: </a:t>
            </a:r>
            <a:r>
              <a:rPr lang="en-CA" sz="900" dirty="0" err="1"/>
              <a:t>Andreucci</a:t>
            </a:r>
            <a:r>
              <a:rPr lang="en-CA" sz="900" dirty="0"/>
              <a:t> M, Solomon R, </a:t>
            </a:r>
            <a:r>
              <a:rPr lang="en-CA" sz="900" dirty="0" err="1"/>
              <a:t>Tasanarong</a:t>
            </a:r>
            <a:r>
              <a:rPr lang="en-CA" sz="900" dirty="0"/>
              <a:t> A. Side effects of radiographic contrast media: pathogenesis, risk factors, and prevention. Biomed Res Int.2014;2014:741018. </a:t>
            </a:r>
            <a:r>
              <a:rPr lang="en-CA" sz="900" dirty="0" err="1"/>
              <a:t>doi</a:t>
            </a:r>
            <a:r>
              <a:rPr lang="en-CA" sz="900" dirty="0"/>
              <a:t>: 10.1155/2014/741018. </a:t>
            </a:r>
            <a:r>
              <a:rPr lang="en-CA" sz="900" dirty="0" err="1"/>
              <a:t>Epub</a:t>
            </a:r>
            <a:r>
              <a:rPr lang="en-CA" sz="900" dirty="0"/>
              <a:t> 2014 May 11. Review. PubMed PMID: 24895606; PubMed Central PMCID: PMC4034507.</a:t>
            </a:r>
          </a:p>
          <a:p>
            <a:pPr marL="0" indent="0">
              <a:buNone/>
            </a:pPr>
            <a:r>
              <a:rPr lang="en-CA" sz="900" dirty="0"/>
              <a:t>13: </a:t>
            </a:r>
            <a:r>
              <a:rPr lang="en-CA" sz="900" dirty="0" err="1"/>
              <a:t>Marenzi</a:t>
            </a:r>
            <a:r>
              <a:rPr lang="en-CA" sz="900" dirty="0"/>
              <a:t> G, </a:t>
            </a:r>
            <a:r>
              <a:rPr lang="en-CA" sz="900" dirty="0" err="1"/>
              <a:t>Cabiati</a:t>
            </a:r>
            <a:r>
              <a:rPr lang="en-CA" sz="900" dirty="0"/>
              <a:t> A, Milazzo V, </a:t>
            </a:r>
            <a:r>
              <a:rPr lang="en-CA" sz="900" dirty="0" err="1"/>
              <a:t>Rubino</a:t>
            </a:r>
            <a:r>
              <a:rPr lang="en-CA" sz="900" dirty="0"/>
              <a:t> M. Contrast-induced </a:t>
            </a:r>
            <a:r>
              <a:rPr lang="en-CA" sz="900" dirty="0" err="1"/>
              <a:t>nephropathy.Intern</a:t>
            </a:r>
            <a:r>
              <a:rPr lang="en-CA" sz="900" dirty="0"/>
              <a:t> </a:t>
            </a:r>
            <a:r>
              <a:rPr lang="en-CA" sz="900" dirty="0" err="1"/>
              <a:t>Emerg</a:t>
            </a:r>
            <a:r>
              <a:rPr lang="en-CA" sz="900" dirty="0"/>
              <a:t> Med. 2012 Oct;7 Suppl 3:S181-3. </a:t>
            </a:r>
            <a:r>
              <a:rPr lang="en-CA" sz="900" dirty="0" err="1"/>
              <a:t>doi</a:t>
            </a:r>
            <a:r>
              <a:rPr lang="en-CA" sz="900" dirty="0"/>
              <a:t>: 10.1007/s11739-012-0803-z.Review. PubMed PMID: 23073854.</a:t>
            </a:r>
          </a:p>
          <a:p>
            <a:pPr marL="0" indent="0">
              <a:buNone/>
            </a:pPr>
            <a:endParaRPr lang="en-CA" sz="800" dirty="0"/>
          </a:p>
        </p:txBody>
      </p:sp>
    </p:spTree>
    <p:extLst>
      <p:ext uri="{BB962C8B-B14F-4D97-AF65-F5344CB8AC3E}">
        <p14:creationId xmlns:p14="http://schemas.microsoft.com/office/powerpoint/2010/main" val="14372281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B0B9C1-6A49-43D9-8C85-667EEB6FAA12}"/>
              </a:ext>
            </a:extLst>
          </p:cNvPr>
          <p:cNvSpPr>
            <a:spLocks noGrp="1"/>
          </p:cNvSpPr>
          <p:nvPr>
            <p:ph type="title"/>
          </p:nvPr>
        </p:nvSpPr>
        <p:spPr>
          <a:xfrm>
            <a:off x="838200" y="963877"/>
            <a:ext cx="3494362" cy="4930246"/>
          </a:xfrm>
        </p:spPr>
        <p:txBody>
          <a:bodyPr>
            <a:normAutofit/>
          </a:bodyPr>
          <a:lstStyle/>
          <a:p>
            <a:pPr algn="r"/>
            <a:r>
              <a:rPr lang="fr-CA" dirty="0" err="1">
                <a:solidFill>
                  <a:schemeClr val="accent1"/>
                </a:solidFill>
              </a:rPr>
              <a:t>References</a:t>
            </a:r>
            <a:r>
              <a:rPr lang="fr-CA" dirty="0">
                <a:solidFill>
                  <a:schemeClr val="accent1"/>
                </a:solidFill>
              </a:rPr>
              <a:t> :</a:t>
            </a:r>
            <a:endParaRPr lang="en-CA"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3592A9D-9AB7-48A5-BDB2-375962107A50}"/>
              </a:ext>
            </a:extLst>
          </p:cNvPr>
          <p:cNvSpPr>
            <a:spLocks noGrp="1"/>
          </p:cNvSpPr>
          <p:nvPr>
            <p:ph idx="1"/>
          </p:nvPr>
        </p:nvSpPr>
        <p:spPr>
          <a:xfrm>
            <a:off x="4976031" y="563592"/>
            <a:ext cx="6377769" cy="5974367"/>
          </a:xfrm>
        </p:spPr>
        <p:txBody>
          <a:bodyPr anchor="ctr">
            <a:normAutofit/>
          </a:bodyPr>
          <a:lstStyle/>
          <a:p>
            <a:pPr marL="0" indent="0">
              <a:buNone/>
            </a:pPr>
            <a:r>
              <a:rPr lang="en-CA" sz="900" dirty="0"/>
              <a:t>14.: </a:t>
            </a:r>
            <a:r>
              <a:rPr lang="en-CA" sz="900" dirty="0" err="1"/>
              <a:t>Latcha</a:t>
            </a:r>
            <a:r>
              <a:rPr lang="en-CA" sz="900" dirty="0"/>
              <a:t> S, </a:t>
            </a:r>
            <a:r>
              <a:rPr lang="en-CA" sz="900" dirty="0" err="1"/>
              <a:t>Plodkowski</a:t>
            </a:r>
            <a:r>
              <a:rPr lang="en-CA" sz="900" dirty="0"/>
              <a:t> AJ, Zheng J, </a:t>
            </a:r>
            <a:r>
              <a:rPr lang="en-CA" sz="900" dirty="0" err="1"/>
              <a:t>Jaimes</a:t>
            </a:r>
            <a:r>
              <a:rPr lang="en-CA" sz="900" dirty="0"/>
              <a:t> EA. Rate and risk factors for AKI after CT scans in a cancer cohort . Clin </a:t>
            </a:r>
            <a:r>
              <a:rPr lang="en-CA" sz="900" dirty="0" err="1"/>
              <a:t>Nephrol</a:t>
            </a:r>
            <a:r>
              <a:rPr lang="en-CA" sz="900" dirty="0"/>
              <a:t>. 2019 Mar;91(3):147-154. doi:10.5414/CN109591. PubMed PMID: 30415653. </a:t>
            </a:r>
          </a:p>
          <a:p>
            <a:pPr marL="0" indent="0">
              <a:buNone/>
            </a:pPr>
            <a:r>
              <a:rPr lang="en-CA" sz="900" dirty="0"/>
              <a:t>15: Hinson JS, Al </a:t>
            </a:r>
            <a:r>
              <a:rPr lang="en-CA" sz="900" dirty="0" err="1"/>
              <a:t>Jalbout</a:t>
            </a:r>
            <a:r>
              <a:rPr lang="en-CA" sz="900" dirty="0"/>
              <a:t> N, Ehmann MR, Klein EY. Acute kidney injury following contrast media administration in the septic patient: A retrospective propensity-matched analysis. J </a:t>
            </a:r>
            <a:r>
              <a:rPr lang="en-CA" sz="900" dirty="0" err="1"/>
              <a:t>Crit</a:t>
            </a:r>
            <a:r>
              <a:rPr lang="en-CA" sz="900" dirty="0"/>
              <a:t> Care. 2019 Feb 4;51:111-116. </a:t>
            </a:r>
            <a:r>
              <a:rPr lang="en-CA" sz="900" dirty="0" err="1"/>
              <a:t>doi</a:t>
            </a:r>
            <a:r>
              <a:rPr lang="en-CA" sz="900" dirty="0"/>
              <a:t>: 10.1016/j.jcrc.2019.02.003. [</a:t>
            </a:r>
            <a:r>
              <a:rPr lang="en-CA" sz="900" dirty="0" err="1"/>
              <a:t>Epub</a:t>
            </a:r>
            <a:r>
              <a:rPr lang="en-CA" sz="900" dirty="0"/>
              <a:t> ahead of print] PubMed PMID: 30798098.</a:t>
            </a:r>
          </a:p>
          <a:p>
            <a:pPr marL="0" indent="0">
              <a:buNone/>
            </a:pPr>
            <a:r>
              <a:rPr lang="en-CA" sz="900" dirty="0"/>
              <a:t>16: Jiang W, Yu J, Xu J, Shen B, Wang Y, Luo Z, Wang C, Ding X, Teng J. Impact of cardiac catheterization timing and contrast media dose on acute kidney injury after cardiac surgery. BMC Cardiovasc </a:t>
            </a:r>
            <a:r>
              <a:rPr lang="en-CA" sz="900" dirty="0" err="1"/>
              <a:t>Disord</a:t>
            </a:r>
            <a:r>
              <a:rPr lang="en-CA" sz="900" dirty="0"/>
              <a:t>. 2018 Oct 5;18(1):191. </a:t>
            </a:r>
            <a:r>
              <a:rPr lang="en-CA" sz="900" dirty="0" err="1"/>
              <a:t>doi</a:t>
            </a:r>
            <a:r>
              <a:rPr lang="en-CA" sz="900" dirty="0"/>
              <a:t>: 10.1186/s12872-018-0928-8. PubMed PMID: 30290766; PubMed Central PMCID:PMC6173877.</a:t>
            </a:r>
          </a:p>
          <a:p>
            <a:pPr marL="0" indent="0">
              <a:buNone/>
            </a:pPr>
            <a:r>
              <a:rPr lang="en-CA" sz="900" dirty="0"/>
              <a:t>17: </a:t>
            </a:r>
            <a:r>
              <a:rPr lang="en-CA" sz="900" dirty="0" err="1"/>
              <a:t>Dekkers</a:t>
            </a:r>
            <a:r>
              <a:rPr lang="en-CA" sz="900" dirty="0"/>
              <a:t> IA, van der </a:t>
            </a:r>
            <a:r>
              <a:rPr lang="en-CA" sz="900" dirty="0" err="1"/>
              <a:t>Molen</a:t>
            </a:r>
            <a:r>
              <a:rPr lang="en-CA" sz="900" dirty="0"/>
              <a:t> AJ. Propensity Score Matching as a Substitute for Randomized Controlled Trials on Acute Kidney Injury After Contrast Media Administration: A Systematic Review. AJR Am J </a:t>
            </a:r>
            <a:r>
              <a:rPr lang="en-CA" sz="900" dirty="0" err="1"/>
              <a:t>Roentgenol</a:t>
            </a:r>
            <a:r>
              <a:rPr lang="en-CA" sz="900" dirty="0"/>
              <a:t>. 2018 Oct;211(4):822-826. </a:t>
            </a:r>
            <a:r>
              <a:rPr lang="en-CA" sz="900" dirty="0" err="1"/>
              <a:t>doi</a:t>
            </a:r>
            <a:r>
              <a:rPr lang="en-CA" sz="900" dirty="0"/>
              <a:t>: 10.2214/AJR.17.19499. </a:t>
            </a:r>
            <a:r>
              <a:rPr lang="en-CA" sz="900" dirty="0" err="1"/>
              <a:t>Epub</a:t>
            </a:r>
            <a:r>
              <a:rPr lang="en-CA" sz="900" dirty="0"/>
              <a:t> 2018 Aug 7. PubMed PMID:30085838.</a:t>
            </a:r>
          </a:p>
          <a:p>
            <a:pPr marL="0" indent="0">
              <a:buNone/>
            </a:pPr>
            <a:r>
              <a:rPr lang="en-CA" sz="900" dirty="0"/>
              <a:t>18: </a:t>
            </a:r>
            <a:r>
              <a:rPr lang="en-CA" sz="900" dirty="0" err="1"/>
              <a:t>Zealley</a:t>
            </a:r>
            <a:r>
              <a:rPr lang="en-CA" sz="900" dirty="0"/>
              <a:t> I, Wang H, </a:t>
            </a:r>
            <a:r>
              <a:rPr lang="en-CA" sz="900" dirty="0" err="1"/>
              <a:t>Donnan</a:t>
            </a:r>
            <a:r>
              <a:rPr lang="en-CA" sz="900" dirty="0"/>
              <a:t> PT, Bell S. Exposure to contrast media in the perioperative period confers no additional risk of acute kidney injury in surgical patients. </a:t>
            </a:r>
            <a:r>
              <a:rPr lang="en-CA" sz="900" dirty="0" err="1"/>
              <a:t>Nephrol</a:t>
            </a:r>
            <a:r>
              <a:rPr lang="en-CA" sz="900" dirty="0"/>
              <a:t> Dial Transplant. 2018 Oct 1;33(10):1751-1756. </a:t>
            </a:r>
            <a:r>
              <a:rPr lang="en-CA" sz="900" dirty="0" err="1"/>
              <a:t>doi</a:t>
            </a:r>
            <a:r>
              <a:rPr lang="en-CA" sz="900" dirty="0"/>
              <a:t>: 10.1093/</a:t>
            </a:r>
            <a:r>
              <a:rPr lang="en-CA" sz="900" dirty="0" err="1"/>
              <a:t>ndt</a:t>
            </a:r>
            <a:r>
              <a:rPr lang="en-CA" sz="900" dirty="0"/>
              <a:t>/gfx325. PubMed PMID: 29237046.  </a:t>
            </a:r>
          </a:p>
          <a:p>
            <a:pPr marL="0" indent="0">
              <a:buNone/>
            </a:pPr>
            <a:r>
              <a:rPr lang="en-CA" sz="900" dirty="0"/>
              <a:t>19: McDonald RJ, McDonald JS, Carter RE, Hartman RP, </a:t>
            </a:r>
            <a:r>
              <a:rPr lang="en-CA" sz="900" dirty="0" err="1"/>
              <a:t>Katzberg</a:t>
            </a:r>
            <a:r>
              <a:rPr lang="en-CA" sz="900" dirty="0"/>
              <a:t> RW, </a:t>
            </a:r>
            <a:r>
              <a:rPr lang="en-CA" sz="900" dirty="0" err="1"/>
              <a:t>Kallmes</a:t>
            </a:r>
            <a:r>
              <a:rPr lang="en-CA" sz="900" dirty="0"/>
              <a:t> DF, Williamson EE. Intravenous contrast material exposure is not an independent risk factor for dialysis or mortality. Radiology. 2014 Dec;273(3):714-25. </a:t>
            </a:r>
            <a:r>
              <a:rPr lang="en-CA" sz="900" dirty="0" err="1"/>
              <a:t>doi</a:t>
            </a:r>
            <a:r>
              <a:rPr lang="en-CA" sz="900" dirty="0"/>
              <a:t>: 10.1148/radiol.14132418.</a:t>
            </a:r>
          </a:p>
          <a:p>
            <a:pPr marL="0" indent="0">
              <a:buNone/>
            </a:pPr>
            <a:r>
              <a:rPr lang="fr-CA" sz="900" dirty="0"/>
              <a:t>2</a:t>
            </a:r>
            <a:r>
              <a:rPr lang="en-CA" sz="900" dirty="0"/>
              <a:t>0: Davenport MS, </a:t>
            </a:r>
            <a:r>
              <a:rPr lang="en-CA" sz="900" dirty="0" err="1"/>
              <a:t>Khalatbari</a:t>
            </a:r>
            <a:r>
              <a:rPr lang="en-CA" sz="900" dirty="0"/>
              <a:t> S, Cohan RH, Ellis JH. Contrast medium-induced nephrotoxicity risk assessment in adult inpatients: a comparison of serum creatinine level- and estimated glomerular filtration rate-based screening methods. Radiology. 2013 Oct;269(1):92-100. </a:t>
            </a:r>
            <a:r>
              <a:rPr lang="en-CA" sz="900" dirty="0" err="1"/>
              <a:t>doi</a:t>
            </a:r>
            <a:r>
              <a:rPr lang="en-CA" sz="900" dirty="0"/>
              <a:t>: 10.1148/radiol.13122462. </a:t>
            </a:r>
            <a:r>
              <a:rPr lang="en-CA" sz="900" dirty="0" err="1"/>
              <a:t>Epub</a:t>
            </a:r>
            <a:r>
              <a:rPr lang="en-CA" sz="900" dirty="0"/>
              <a:t> 2013 Apr 11. PubMed PMID: 23579047; PubMed Central PMCID: PMC3781354.</a:t>
            </a:r>
          </a:p>
          <a:p>
            <a:pPr marL="0" indent="0">
              <a:buNone/>
            </a:pPr>
            <a:r>
              <a:rPr lang="fr-CA" sz="900" dirty="0"/>
              <a:t>2</a:t>
            </a:r>
            <a:r>
              <a:rPr lang="en-CA" sz="900" dirty="0"/>
              <a:t>1: Davenport MS, </a:t>
            </a:r>
            <a:r>
              <a:rPr lang="en-CA" sz="900" dirty="0" err="1"/>
              <a:t>Khalatbari</a:t>
            </a:r>
            <a:r>
              <a:rPr lang="en-CA" sz="900" dirty="0"/>
              <a:t> S, Cohan RH, </a:t>
            </a:r>
            <a:r>
              <a:rPr lang="en-CA" sz="900" dirty="0" err="1"/>
              <a:t>Dillman</a:t>
            </a:r>
            <a:r>
              <a:rPr lang="en-CA" sz="900" dirty="0"/>
              <a:t> JR, Myles JD, Ellis JH. Contrast material-induced nephrotoxicity and intravenous low-osmolality iodinated contrast material: risk stratification by using estimated glomerular filtration rate. Radiology. 2013 Sep;268(3):719-28. </a:t>
            </a:r>
            <a:r>
              <a:rPr lang="en-CA" sz="900" dirty="0" err="1"/>
              <a:t>doi</a:t>
            </a:r>
            <a:r>
              <a:rPr lang="en-CA" sz="900" dirty="0"/>
              <a:t>: 10.1148/radiol.13122276. </a:t>
            </a:r>
            <a:r>
              <a:rPr lang="en-CA" sz="900" dirty="0" err="1"/>
              <a:t>Epub</a:t>
            </a:r>
            <a:r>
              <a:rPr lang="en-CA" sz="900" dirty="0"/>
              <a:t> 2013 Apr 11. PubMed PMID: 23579046.</a:t>
            </a:r>
          </a:p>
          <a:p>
            <a:pPr marL="0" indent="0">
              <a:buNone/>
            </a:pPr>
            <a:r>
              <a:rPr lang="fr-CA" sz="900" dirty="0"/>
              <a:t>2</a:t>
            </a:r>
            <a:r>
              <a:rPr lang="en-CA" sz="900" dirty="0"/>
              <a:t>2: Wilhelm-Leen E, Montez-</a:t>
            </a:r>
            <a:r>
              <a:rPr lang="en-CA" sz="900" dirty="0" err="1"/>
              <a:t>Rath</a:t>
            </a:r>
            <a:r>
              <a:rPr lang="en-CA" sz="900" dirty="0"/>
              <a:t> ME, </a:t>
            </a:r>
            <a:r>
              <a:rPr lang="en-CA" sz="900" dirty="0" err="1"/>
              <a:t>Chertow</a:t>
            </a:r>
            <a:r>
              <a:rPr lang="en-CA" sz="900" dirty="0"/>
              <a:t> G. Estimating the Risk of Radiocontrast-Associated Nephropathy. J Am Soc </a:t>
            </a:r>
            <a:r>
              <a:rPr lang="en-CA" sz="900" dirty="0" err="1"/>
              <a:t>Nephrol</a:t>
            </a:r>
            <a:r>
              <a:rPr lang="en-CA" sz="900" dirty="0"/>
              <a:t>. 2017 Feb;28(2):653-659. </a:t>
            </a:r>
            <a:r>
              <a:rPr lang="en-CA" sz="900" dirty="0" err="1"/>
              <a:t>doi</a:t>
            </a:r>
            <a:r>
              <a:rPr lang="en-CA" sz="900" dirty="0"/>
              <a:t>: 10.1681/ASN.2016010021. </a:t>
            </a:r>
            <a:r>
              <a:rPr lang="en-CA" sz="900" dirty="0" err="1"/>
              <a:t>Epub</a:t>
            </a:r>
            <a:r>
              <a:rPr lang="en-CA" sz="900" dirty="0"/>
              <a:t> 2016 Sep 29. PubMed PMID: 27688297; PubMed Central PMCID: PMC5280012.</a:t>
            </a:r>
          </a:p>
          <a:p>
            <a:pPr marL="0" indent="0">
              <a:buNone/>
            </a:pPr>
            <a:endParaRPr lang="en-CA" sz="800" dirty="0"/>
          </a:p>
        </p:txBody>
      </p:sp>
    </p:spTree>
    <p:extLst>
      <p:ext uri="{BB962C8B-B14F-4D97-AF65-F5344CB8AC3E}">
        <p14:creationId xmlns:p14="http://schemas.microsoft.com/office/powerpoint/2010/main" val="1732581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1338</Words>
  <Application>Microsoft Office PowerPoint</Application>
  <PresentationFormat>Widescreen</PresentationFormat>
  <Paragraphs>257</Paragraphs>
  <Slides>50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Calibri Light</vt:lpstr>
      <vt:lpstr>Impact</vt:lpstr>
      <vt:lpstr>PT Sans</vt:lpstr>
      <vt:lpstr>Symbol</vt:lpstr>
      <vt:lpstr>Verdana Pro Black</vt:lpstr>
      <vt:lpstr>Office Theme</vt:lpstr>
      <vt:lpstr>Contrast nephropathy ? An update</vt:lpstr>
      <vt:lpstr>Contrast nephropathy ? An update</vt:lpstr>
      <vt:lpstr>Conflicts of interests….</vt:lpstr>
      <vt:lpstr>Objectives</vt:lpstr>
      <vt:lpstr>Contrast- Induced Nephropathy?</vt:lpstr>
      <vt:lpstr>Increase in creatinine…</vt:lpstr>
      <vt:lpstr>Increase in creatinine…</vt:lpstr>
      <vt:lpstr>Acute  Kidney  Injury</vt:lpstr>
      <vt:lpstr>Increase in creatinine…</vt:lpstr>
      <vt:lpstr>  Increase in creatinine…</vt:lpstr>
      <vt:lpstr>Contrast nephropathy</vt:lpstr>
      <vt:lpstr>Contrast nephropathy:    25 %  creatinine </vt:lpstr>
      <vt:lpstr>Contrast patients </vt:lpstr>
      <vt:lpstr>Non Contrast patients </vt:lpstr>
      <vt:lpstr>Contrast nephropathy:    25 %  creatinine </vt:lpstr>
      <vt:lpstr>PowerPoint Presentation</vt:lpstr>
      <vt:lpstr>What’s new</vt:lpstr>
      <vt:lpstr>What’s new</vt:lpstr>
      <vt:lpstr>PowerPoint Presentation</vt:lpstr>
      <vt:lpstr>PowerPoint Presentation</vt:lpstr>
      <vt:lpstr>PowerPoint Presentation</vt:lpstr>
      <vt:lpstr>What’s new </vt:lpstr>
      <vt:lpstr>PowerPoint Presentation</vt:lpstr>
      <vt:lpstr>PowerPoint Presentation</vt:lpstr>
      <vt:lpstr>PowerPoint Presentation</vt:lpstr>
      <vt:lpstr>PowerPoint Presentation</vt:lpstr>
      <vt:lpstr>PowerPoint Presentation</vt:lpstr>
      <vt:lpstr>PowerPoint Presentation</vt:lpstr>
      <vt:lpstr>What’s new Clinical outcomes?</vt:lpstr>
      <vt:lpstr>What’s new Clinical outcomes?</vt:lpstr>
      <vt:lpstr>PowerPoint Presentation</vt:lpstr>
      <vt:lpstr>Consider</vt:lpstr>
      <vt:lpstr>Consider</vt:lpstr>
      <vt:lpstr>PowerPoint Presentation</vt:lpstr>
      <vt:lpstr>PowerPoint Presentation</vt:lpstr>
      <vt:lpstr>PowerPoint Presentation</vt:lpstr>
      <vt:lpstr>PowerPoint Presentation</vt:lpstr>
      <vt:lpstr>Consider</vt:lpstr>
      <vt:lpstr>Consider</vt:lpstr>
      <vt:lpstr>Consider</vt:lpstr>
      <vt:lpstr>Consider</vt:lpstr>
      <vt:lpstr>Consider</vt:lpstr>
      <vt:lpstr>Guidelines</vt:lpstr>
      <vt:lpstr>In summary ..</vt:lpstr>
      <vt:lpstr>When reading on contrast injury…..</vt:lpstr>
      <vt:lpstr>Merci …..</vt:lpstr>
      <vt:lpstr>Acute Kidney Injury – KDIGO - 2012</vt:lpstr>
      <vt:lpstr>Medications to discontinue </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Contrast nephropathy ? An update</dc:title>
  <dc:creator>Judy Morris</dc:creator>
  <cp:lastModifiedBy>Morris Judy</cp:lastModifiedBy>
  <cp:revision>27</cp:revision>
  <dcterms:created xsi:type="dcterms:W3CDTF">2019-05-20T16:24:44Z</dcterms:created>
  <dcterms:modified xsi:type="dcterms:W3CDTF">2019-05-21T07:15:13Z</dcterms:modified>
</cp:coreProperties>
</file>